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3" r:id="rId3"/>
    <p:sldId id="258" r:id="rId4"/>
    <p:sldId id="282" r:id="rId5"/>
    <p:sldId id="260" r:id="rId6"/>
    <p:sldId id="268" r:id="rId7"/>
    <p:sldId id="270" r:id="rId8"/>
    <p:sldId id="271" r:id="rId9"/>
    <p:sldId id="266" r:id="rId10"/>
    <p:sldId id="264" r:id="rId11"/>
    <p:sldId id="273" r:id="rId12"/>
    <p:sldId id="275" r:id="rId13"/>
    <p:sldId id="276" r:id="rId14"/>
    <p:sldId id="281" r:id="rId15"/>
    <p:sldId id="277" r:id="rId16"/>
    <p:sldId id="278" r:id="rId17"/>
    <p:sldId id="274" r:id="rId18"/>
    <p:sldId id="279" r:id="rId19"/>
    <p:sldId id="265" r:id="rId20"/>
    <p:sldId id="280" r:id="rId21"/>
  </p:sldIdLst>
  <p:sldSz cx="9144000" cy="5143500" type="screen16x9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Баранова Ольга Владимировна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4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C3EFB9D-FC89-42B4-A070-5552881FC3D1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40D9FA-2E1C-4BA3-BE52-CB3CC0A48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209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427734"/>
            <a:ext cx="7772400" cy="1021556"/>
          </a:xfrm>
        </p:spPr>
        <p:txBody>
          <a:bodyPr anchor="t">
            <a:noAutofit/>
          </a:bodyPr>
          <a:lstStyle>
            <a:lvl1pPr algn="l">
              <a:defRPr lang="ru-RU" sz="3200" b="0" i="0" kern="1200" cap="all" baseline="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579863"/>
            <a:ext cx="7772400" cy="432048"/>
          </a:xfr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idx="10"/>
          </p:nvPr>
        </p:nvSpPr>
        <p:spPr>
          <a:xfrm>
            <a:off x="722313" y="4083918"/>
            <a:ext cx="7772400" cy="432048"/>
          </a:xfr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05979"/>
            <a:ext cx="6923112" cy="493563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52372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63688" y="205979"/>
            <a:ext cx="6923112" cy="493563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468313" y="915988"/>
            <a:ext cx="3024187" cy="8715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63688" y="205979"/>
            <a:ext cx="6923112" cy="493563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3575050" y="915566"/>
            <a:ext cx="5111750" cy="3751065"/>
          </a:xfrm>
        </p:spPr>
        <p:txBody>
          <a:bodyPr/>
          <a:lstStyle>
            <a:lvl1pPr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Образец текста</a:t>
            </a:r>
          </a:p>
          <a:p>
            <a:pPr lvl="1"/>
            <a:r>
              <a:rPr lang="en-US" dirty="0"/>
              <a:t>Второй уровень</a:t>
            </a:r>
          </a:p>
          <a:p>
            <a:pPr lvl="2"/>
            <a:r>
              <a:rPr lang="en-US" dirty="0"/>
              <a:t>Третий уровень</a:t>
            </a:r>
          </a:p>
          <a:p>
            <a:pPr lvl="3"/>
            <a:r>
              <a:rPr lang="en-US" dirty="0"/>
              <a:t>Четвертый уровень</a:t>
            </a:r>
          </a:p>
          <a:p>
            <a:pPr lvl="4"/>
            <a:r>
              <a:rPr lang="en-US" dirty="0"/>
              <a:t>Пятый уровень</a:t>
            </a:r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779662"/>
            <a:ext cx="3034679" cy="288696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1792288" y="4056063"/>
            <a:ext cx="5486400" cy="4254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/>
              <a:t>Подпись к рисунку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63688" y="205979"/>
            <a:ext cx="6923112" cy="493563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11" name="Рисунок 2"/>
          <p:cNvSpPr>
            <a:spLocks noGrp="1"/>
          </p:cNvSpPr>
          <p:nvPr>
            <p:ph type="pic" idx="1"/>
          </p:nvPr>
        </p:nvSpPr>
        <p:spPr>
          <a:xfrm>
            <a:off x="1792288" y="915566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A7804A-77F0-4E82-A9D8-83E50BE3BD79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DB0E78-FE57-4AE5-B5AF-1CC8A6C13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olitology.spbu.ru/" TargetMode="External"/><Relationship Id="rId2" Type="http://schemas.openxmlformats.org/officeDocument/2006/relationships/hyperlink" Target="http://ms.politology@priem.spbu.r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06375"/>
            <a:ext cx="6923087" cy="493713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Преподаватели кафедры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915988"/>
            <a:ext cx="5111750" cy="3751262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Скворцов Николай Генрихович</a:t>
            </a:r>
            <a:r>
              <a:rPr lang="ru-RU" dirty="0"/>
              <a:t> - профессор, доктор социологических наук, декан факультета социологии СПбГУ, один из ведущих специалистов России по </a:t>
            </a:r>
            <a:r>
              <a:rPr lang="ru-RU" dirty="0" err="1"/>
              <a:t>этносоциологии</a:t>
            </a:r>
            <a:r>
              <a:rPr lang="ru-RU" dirty="0"/>
              <a:t>, автор боле</a:t>
            </a:r>
            <a:r>
              <a:rPr lang="en-US" dirty="0"/>
              <a:t>e</a:t>
            </a:r>
            <a:r>
              <a:rPr lang="ru-RU" dirty="0"/>
              <a:t> 200 научных публикаций, в том числе нескольких монографий.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Член Комплексного научного совета по проблемам межнациональных отношений при Президиуме РАН РФ.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17411" name="Рисунок 4"/>
          <p:cNvPicPr>
            <a:picLocks noChangeAspect="1"/>
          </p:cNvPicPr>
          <p:nvPr/>
        </p:nvPicPr>
        <p:blipFill>
          <a:blip r:embed="rId2"/>
          <a:srcRect t="4742" b="18483"/>
          <a:stretch>
            <a:fillRect/>
          </a:stretch>
        </p:blipFill>
        <p:spPr bwMode="auto">
          <a:xfrm>
            <a:off x="539750" y="1058863"/>
            <a:ext cx="2519363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4"/>
          <p:cNvSpPr>
            <a:spLocks noGrp="1"/>
          </p:cNvSpPr>
          <p:nvPr>
            <p:ph sz="quarter" idx="4"/>
          </p:nvPr>
        </p:nvSpPr>
        <p:spPr>
          <a:xfrm>
            <a:off x="468313" y="1131888"/>
            <a:ext cx="8218487" cy="3462337"/>
          </a:xfrm>
        </p:spPr>
        <p:txBody>
          <a:bodyPr/>
          <a:lstStyle/>
          <a:p>
            <a:pPr marL="0" indent="0" algn="just" eaLnBrk="1" hangingPunct="1">
              <a:lnSpc>
                <a:spcPct val="70000"/>
              </a:lnSpc>
              <a:buFont typeface="Arial" charset="0"/>
              <a:buNone/>
            </a:pPr>
            <a:r>
              <a:rPr lang="ru-RU" sz="1700" b="1" dirty="0" err="1">
                <a:solidFill>
                  <a:srgbClr val="404040"/>
                </a:solidFill>
                <a:latin typeface="Arial" charset="0"/>
                <a:cs typeface="Arial" charset="0"/>
              </a:rPr>
              <a:t>Абалян</a:t>
            </a:r>
            <a:r>
              <a:rPr lang="ru-RU" sz="1700" b="1" dirty="0">
                <a:solidFill>
                  <a:srgbClr val="404040"/>
                </a:solidFill>
                <a:latin typeface="Arial" charset="0"/>
                <a:cs typeface="Arial" charset="0"/>
              </a:rPr>
              <a:t> Анна Игоревна </a:t>
            </a:r>
            <a:r>
              <a:rPr lang="ru-RU" sz="1700" dirty="0">
                <a:solidFill>
                  <a:srgbClr val="404040"/>
                </a:solidFill>
                <a:latin typeface="Arial" charset="0"/>
                <a:cs typeface="Arial" charset="0"/>
              </a:rPr>
              <a:t>- доцент, кандидат политических наук, автор более 100 научных публикаций, известный специалист по этнополитическим и конфессиональным проблемам Ближнего и Среднего Востока.</a:t>
            </a:r>
          </a:p>
          <a:p>
            <a:pPr marL="0" indent="0" algn="just" eaLnBrk="1" hangingPunct="1">
              <a:lnSpc>
                <a:spcPct val="70000"/>
              </a:lnSpc>
              <a:buFont typeface="Arial" charset="0"/>
              <a:buNone/>
            </a:pPr>
            <a:r>
              <a:rPr lang="ru-RU" sz="1700" b="1" dirty="0">
                <a:solidFill>
                  <a:srgbClr val="404040"/>
                </a:solidFill>
                <a:latin typeface="Arial" charset="0"/>
                <a:cs typeface="Arial" charset="0"/>
              </a:rPr>
              <a:t>Андреев  Артем Алексеевич – </a:t>
            </a:r>
            <a:r>
              <a:rPr lang="ru-RU" sz="1700" dirty="0">
                <a:solidFill>
                  <a:srgbClr val="404040"/>
                </a:solidFill>
                <a:latin typeface="Arial" charset="0"/>
                <a:cs typeface="Arial" charset="0"/>
              </a:rPr>
              <a:t>доцент кандидат исторических наук, автор более 100 научных публикаций , в том числе монографии «Россия и Казахстан в 1990-е гг.: опыт сотрудничества». СПб., 2015, специалист по этнополитическим проблемам постсоветской Центральной Азии. Неоднократно, составе полевых экспедиций,  бывал в Казахстане, Таджикистане, Узбекистане и Иране.</a:t>
            </a:r>
          </a:p>
          <a:p>
            <a:pPr marL="0" indent="0" algn="just" eaLnBrk="1" hangingPunct="1">
              <a:lnSpc>
                <a:spcPct val="70000"/>
              </a:lnSpc>
              <a:buFont typeface="Arial" charset="0"/>
              <a:buNone/>
            </a:pPr>
            <a:r>
              <a:rPr lang="ru-RU" sz="1700" b="1" dirty="0">
                <a:solidFill>
                  <a:srgbClr val="404040"/>
                </a:solidFill>
                <a:latin typeface="Arial" charset="0"/>
                <a:cs typeface="Arial" charset="0"/>
              </a:rPr>
              <a:t>Никифоров Александр Андреевич</a:t>
            </a:r>
            <a:r>
              <a:rPr lang="ru-RU" sz="1700" dirty="0">
                <a:solidFill>
                  <a:srgbClr val="404040"/>
                </a:solidFill>
                <a:latin typeface="Arial" charset="0"/>
                <a:cs typeface="Arial" charset="0"/>
              </a:rPr>
              <a:t> - доцент, кандидат политических наук, автор более 100 научных публикаций, специалист по политическим конфликтам и городской этнической политике.</a:t>
            </a:r>
          </a:p>
          <a:p>
            <a:pPr marL="0" indent="0" algn="just" eaLnBrk="1" hangingPunct="1">
              <a:lnSpc>
                <a:spcPct val="70000"/>
              </a:lnSpc>
              <a:buFont typeface="Arial" charset="0"/>
              <a:buNone/>
            </a:pPr>
            <a:r>
              <a:rPr lang="ru-RU" sz="1700" b="1" dirty="0" err="1">
                <a:solidFill>
                  <a:srgbClr val="404040"/>
                </a:solidFill>
                <a:latin typeface="Arial" charset="0"/>
                <a:cs typeface="Arial" charset="0"/>
              </a:rPr>
              <a:t>Горбатюк</a:t>
            </a:r>
            <a:r>
              <a:rPr lang="ru-RU" sz="1700" b="1" dirty="0">
                <a:solidFill>
                  <a:srgbClr val="404040"/>
                </a:solidFill>
                <a:latin typeface="Arial" charset="0"/>
                <a:cs typeface="Arial" charset="0"/>
              </a:rPr>
              <a:t> Екатерина Сергеевна</a:t>
            </a:r>
            <a:r>
              <a:rPr lang="ru-RU" sz="1700" dirty="0">
                <a:solidFill>
                  <a:srgbClr val="404040"/>
                </a:solidFill>
                <a:latin typeface="Arial" charset="0"/>
                <a:cs typeface="Arial" charset="0"/>
              </a:rPr>
              <a:t> – старший преподаватель, кандидат политических наук, автор более 70 научных публикаций, специалист по этнополитическим проблемам современной Европы и федерализму и др.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47813" y="484188"/>
            <a:ext cx="6923087" cy="49212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Преподаватели кафедры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68313" y="1131888"/>
            <a:ext cx="8218487" cy="3462337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Проблемы осуществление национальной политики России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Региональная </a:t>
            </a:r>
            <a:r>
              <a:rPr lang="ru-RU" b="1" dirty="0" err="1"/>
              <a:t>этнополитика</a:t>
            </a:r>
            <a:r>
              <a:rPr lang="ru-RU" b="1" dirty="0"/>
              <a:t> в современной России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Проблемы политики интеграции иммигрантов в ведущих странах Европы и США: сравнительный анализ.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Этнополитические и религиозные конфликты в странах "Большого Ближнего Востока"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Проблемы </a:t>
            </a:r>
            <a:r>
              <a:rPr lang="ru-RU" b="1" dirty="0" err="1"/>
              <a:t>этнофедерализма</a:t>
            </a:r>
            <a:endParaRPr lang="ru-RU" b="1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Сравнительное исследование национализма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Этнополитические конфликты на постсоветском пространстве.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Транснациональная миграция в Россию и интеграционный потенциал трудовых мигрантов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Национал-популизм в современной Европе.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47813" y="484188"/>
            <a:ext cx="6923087" cy="49212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Направления исследований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47813" y="484188"/>
            <a:ext cx="6923087" cy="49212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Основные публикации</a:t>
            </a:r>
            <a:endParaRPr lang="ru-RU" dirty="0"/>
          </a:p>
        </p:txBody>
      </p:sp>
      <p:pic>
        <p:nvPicPr>
          <p:cNvPr id="20482" name="Picture 2" descr="C:\Users\st007487\Downloads\IMG_20180313_180213.jpg"/>
          <p:cNvPicPr>
            <a:picLocks noChangeAspect="1" noChangeArrowheads="1"/>
          </p:cNvPicPr>
          <p:nvPr/>
        </p:nvPicPr>
        <p:blipFill>
          <a:blip r:embed="rId2"/>
          <a:srcRect t="3307" r="1488" b="4895"/>
          <a:stretch>
            <a:fillRect/>
          </a:stretch>
        </p:blipFill>
        <p:spPr bwMode="auto">
          <a:xfrm>
            <a:off x="2843213" y="1169988"/>
            <a:ext cx="6119812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47813" y="484188"/>
            <a:ext cx="6923087" cy="49212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Мероприятия</a:t>
            </a:r>
            <a:endParaRPr lang="ru-RU" dirty="0"/>
          </a:p>
        </p:txBody>
      </p:sp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0" y="1047750"/>
            <a:ext cx="9001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International Conference </a:t>
            </a:r>
            <a:r>
              <a:rPr lang="ru-RU" b="1">
                <a:latin typeface="Calibri" pitchFamily="34" charset="0"/>
              </a:rPr>
              <a:t>«</a:t>
            </a:r>
            <a:r>
              <a:rPr lang="en-US" b="1">
                <a:latin typeface="Calibri" pitchFamily="34" charset="0"/>
              </a:rPr>
              <a:t>Labour Migration and Migrants’ Integration in Germany and Russia: </a:t>
            </a:r>
            <a:r>
              <a:rPr lang="ru-RU" b="1">
                <a:latin typeface="Calibri" pitchFamily="34" charset="0"/>
              </a:rPr>
              <a:t> </a:t>
            </a:r>
            <a:r>
              <a:rPr lang="en-US" b="1">
                <a:latin typeface="Calibri" pitchFamily="34" charset="0"/>
              </a:rPr>
              <a:t>A Comparative Approach</a:t>
            </a:r>
            <a:r>
              <a:rPr lang="ru-RU" b="1">
                <a:latin typeface="Calibri" pitchFamily="34" charset="0"/>
              </a:rPr>
              <a:t>»</a:t>
            </a:r>
            <a:endParaRPr lang="en-US" b="1">
              <a:latin typeface="Calibri" pitchFamily="34" charset="0"/>
            </a:endParaRPr>
          </a:p>
        </p:txBody>
      </p:sp>
      <p:pic>
        <p:nvPicPr>
          <p:cNvPr id="21507" name="Picture 2" descr="http://org-strategia.org/pix/news/foto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792288"/>
            <a:ext cx="43243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://org-strategia.org/pix/news/foto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792288"/>
            <a:ext cx="46672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47813" y="484188"/>
            <a:ext cx="6923087" cy="49212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Международное сотрудничество</a:t>
            </a:r>
            <a:endParaRPr lang="ru-RU" dirty="0"/>
          </a:p>
        </p:txBody>
      </p:sp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539750" y="1203325"/>
            <a:ext cx="81359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Calibri" pitchFamily="34" charset="0"/>
              </a:rPr>
              <a:t>Магистранты  имеют возможность приобрести опыт включенного обучения на профильных факультетах ведущих Университетов Европы в рамках программ международного академического обмена СПбГУ:</a:t>
            </a:r>
          </a:p>
          <a:p>
            <a:pPr algn="just">
              <a:buFont typeface="Arial" charset="0"/>
              <a:buChar char="•"/>
            </a:pPr>
            <a:r>
              <a:rPr lang="ru-RU" sz="2400">
                <a:latin typeface="Calibri" pitchFamily="34" charset="0"/>
              </a:rPr>
              <a:t>Свободный университет Берлина, Германия; </a:t>
            </a:r>
          </a:p>
          <a:p>
            <a:pPr algn="just">
              <a:buFont typeface="Arial" charset="0"/>
              <a:buChar char="•"/>
            </a:pPr>
            <a:r>
              <a:rPr lang="ru-RU" sz="2400">
                <a:latin typeface="Calibri" pitchFamily="34" charset="0"/>
              </a:rPr>
              <a:t>Гамбургский университет, Германия;</a:t>
            </a:r>
          </a:p>
          <a:p>
            <a:pPr algn="just">
              <a:buFont typeface="Arial" charset="0"/>
              <a:buChar char="•"/>
            </a:pPr>
            <a:r>
              <a:rPr lang="ru-RU" sz="2400">
                <a:latin typeface="Calibri" pitchFamily="34" charset="0"/>
              </a:rPr>
              <a:t>Йенский университет имени Фридриха Шиллера, Германия;</a:t>
            </a:r>
          </a:p>
          <a:p>
            <a:pPr algn="just">
              <a:buFont typeface="Arial" charset="0"/>
              <a:buChar char="•"/>
            </a:pPr>
            <a:r>
              <a:rPr lang="ru-RU" sz="2400">
                <a:latin typeface="Calibri" pitchFamily="34" charset="0"/>
              </a:rPr>
              <a:t>Университет Тампере, Финляндия;</a:t>
            </a:r>
          </a:p>
          <a:p>
            <a:pPr algn="just">
              <a:buFont typeface="Arial" charset="0"/>
              <a:buChar char="•"/>
            </a:pPr>
            <a:r>
              <a:rPr lang="ru-RU" sz="2400">
                <a:latin typeface="Calibri" pitchFamily="34" charset="0"/>
              </a:rPr>
              <a:t>Университет Страсбурга, Франция и др.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47813" y="484188"/>
            <a:ext cx="6923087" cy="49212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Педагогическая и научная практика</a:t>
            </a:r>
            <a:endParaRPr lang="ru-RU" dirty="0"/>
          </a:p>
        </p:txBody>
      </p:sp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539750" y="1203325"/>
            <a:ext cx="8135938" cy="441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Calibri" pitchFamily="34" charset="0"/>
              </a:rPr>
              <a:t>1.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</a:rPr>
              <a:t>Способствует формированию навыков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</a:rPr>
              <a:t>работы с документами, публичных выступлений, написания научных текстов, презентации и </a:t>
            </a:r>
            <a:r>
              <a:rPr lang="ru-RU" b="1" dirty="0" err="1">
                <a:solidFill>
                  <a:srgbClr val="000000"/>
                </a:solidFill>
                <a:latin typeface="Calibri" pitchFamily="34" charset="0"/>
              </a:rPr>
              <a:t>модерации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</a:rPr>
              <a:t> дискуссий.</a:t>
            </a: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Calibri" pitchFamily="34" charset="0"/>
              </a:rPr>
              <a:t>2. Предполагает сбор данных, подборку документов и формирование баз данных для ВКР в действующих структурных подразделениях исполнительной власти таких как:</a:t>
            </a:r>
            <a:endParaRPr lang="ru-RU" b="1" dirty="0">
              <a:latin typeface="Calibri" pitchFamily="34" charset="0"/>
            </a:endParaRPr>
          </a:p>
          <a:p>
            <a:pPr algn="just">
              <a:lnSpc>
                <a:spcPct val="105000"/>
              </a:lnSpc>
              <a:buFont typeface="Symbol" pitchFamily="18" charset="2"/>
              <a:buChar char=""/>
            </a:pPr>
            <a:r>
              <a:rPr lang="ru-RU" sz="1600" b="1" dirty="0">
                <a:solidFill>
                  <a:srgbClr val="000000"/>
                </a:solidFill>
                <a:latin typeface="Calibri" pitchFamily="34" charset="0"/>
              </a:rPr>
              <a:t>Комитет по внешним связям Правительства Санкт-Петербурга,</a:t>
            </a:r>
            <a:r>
              <a:rPr lang="ru-RU" sz="1600" b="1" dirty="0">
                <a:latin typeface="Calibri" pitchFamily="34" charset="0"/>
              </a:rPr>
              <a:t> </a:t>
            </a:r>
          </a:p>
          <a:p>
            <a:pPr algn="just">
              <a:lnSpc>
                <a:spcPct val="105000"/>
              </a:lnSpc>
              <a:buFont typeface="Symbol" pitchFamily="18" charset="2"/>
              <a:buChar char=""/>
            </a:pPr>
            <a:r>
              <a:rPr lang="ru-RU" sz="1600" b="1" dirty="0">
                <a:solidFill>
                  <a:srgbClr val="000000"/>
                </a:solidFill>
                <a:latin typeface="Calibri" pitchFamily="34" charset="0"/>
              </a:rPr>
              <a:t>Комитет по межнациональным отношениям и реализации миграционной политики Правительства Санкт-Петербурга;</a:t>
            </a:r>
            <a:endParaRPr lang="ru-RU" sz="1600" b="1" dirty="0">
              <a:latin typeface="Calibri" pitchFamily="34" charset="0"/>
            </a:endParaRPr>
          </a:p>
          <a:p>
            <a:pPr algn="just">
              <a:lnSpc>
                <a:spcPct val="105000"/>
              </a:lnSpc>
              <a:buFont typeface="Symbol" pitchFamily="18" charset="2"/>
              <a:buChar char=""/>
            </a:pPr>
            <a:r>
              <a:rPr lang="ru-RU" sz="1600" b="1" dirty="0">
                <a:solidFill>
                  <a:srgbClr val="000000"/>
                </a:solidFill>
                <a:latin typeface="Calibri" pitchFamily="34" charset="0"/>
              </a:rPr>
              <a:t>Комитет по местному самоуправлению и национальной политике Правительства Ленинградской области;</a:t>
            </a:r>
            <a:endParaRPr lang="ru-RU" sz="1600" b="1" dirty="0">
              <a:latin typeface="Calibri" pitchFamily="34" charset="0"/>
            </a:endParaRPr>
          </a:p>
          <a:p>
            <a:pPr algn="just">
              <a:lnSpc>
                <a:spcPct val="105000"/>
              </a:lnSpc>
              <a:buFont typeface="Symbol" pitchFamily="18" charset="2"/>
              <a:buChar char=""/>
            </a:pPr>
            <a:r>
              <a:rPr lang="ru-RU" sz="1600" b="1" dirty="0">
                <a:solidFill>
                  <a:srgbClr val="000000"/>
                </a:solidFill>
                <a:latin typeface="Calibri" pitchFamily="34" charset="0"/>
              </a:rPr>
              <a:t>Дом национальностей при Правительстве Санкт-Петербурга;</a:t>
            </a:r>
            <a:endParaRPr lang="ru-RU" sz="1600" b="1" dirty="0">
              <a:latin typeface="Calibri" pitchFamily="34" charset="0"/>
            </a:endParaRPr>
          </a:p>
          <a:p>
            <a:pPr algn="just">
              <a:lnSpc>
                <a:spcPct val="105000"/>
              </a:lnSpc>
              <a:spcAft>
                <a:spcPts val="1000"/>
              </a:spcAft>
              <a:buFont typeface="Symbol" pitchFamily="18" charset="2"/>
              <a:buChar char=""/>
            </a:pPr>
            <a:r>
              <a:rPr lang="ru-RU" sz="1600" b="1" dirty="0">
                <a:solidFill>
                  <a:srgbClr val="000000"/>
                </a:solidFill>
                <a:latin typeface="Calibri" pitchFamily="34" charset="0"/>
              </a:rPr>
              <a:t>Дом дружбы при Правительстве Ленинградской области и  др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ru-RU" sz="1600" dirty="0">
              <a:latin typeface="Calibri" pitchFamily="34" charset="0"/>
            </a:endParaRPr>
          </a:p>
          <a:p>
            <a:pPr algn="just"/>
            <a:endParaRPr lang="ru-RU" dirty="0">
              <a:latin typeface="Calibri" pitchFamily="34" charset="0"/>
            </a:endParaRPr>
          </a:p>
          <a:p>
            <a:pPr algn="just"/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763713" y="206375"/>
            <a:ext cx="6923087" cy="493713"/>
          </a:xfrm>
        </p:spPr>
        <p:txBody>
          <a:bodyPr/>
          <a:lstStyle/>
          <a:p>
            <a:pPr algn="ctr" eaLnBrk="1" hangingPunct="1"/>
            <a:r>
              <a:rPr lang="ru-RU" b="1">
                <a:solidFill>
                  <a:schemeClr val="accent1"/>
                </a:solidFill>
                <a:latin typeface="Arial" charset="0"/>
                <a:cs typeface="Arial" charset="0"/>
              </a:rPr>
              <a:t>Будущая карьера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6438" y="1200150"/>
            <a:ext cx="5440362" cy="252412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1800">
                <a:solidFill>
                  <a:srgbClr val="404040"/>
                </a:solidFill>
                <a:latin typeface="Arial" charset="0"/>
                <a:cs typeface="Arial" charset="0"/>
              </a:rPr>
              <a:t>Работа в качестве специалистов, аналитиков и консультантов в органах государственного и муниципального управления, политических партиях, общественных движениях и НКО, а также исследователей в научных и аналитических центрах, фондах и в системе высшего и среднего специального образования.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ru-RU" sz="1700" b="1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pic>
        <p:nvPicPr>
          <p:cNvPr id="24579" name="Picture 2" descr="http://gsom.spbu.ru/images/cms/thumbs/179253ce3fdcecf1796792f43e1e46a9c907d8cc/image003_800_450_5_90.jpg"/>
          <p:cNvPicPr>
            <a:picLocks noChangeAspect="1" noChangeArrowheads="1"/>
          </p:cNvPicPr>
          <p:nvPr/>
        </p:nvPicPr>
        <p:blipFill>
          <a:blip r:embed="rId2"/>
          <a:srcRect l="4166"/>
          <a:stretch>
            <a:fillRect/>
          </a:stretch>
        </p:blipFill>
        <p:spPr bwMode="auto">
          <a:xfrm>
            <a:off x="179388" y="1203325"/>
            <a:ext cx="3008312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06375"/>
            <a:ext cx="6923087" cy="49371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/>
                </a:solidFill>
              </a:rPr>
              <a:t>Государственные организации,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где работают выпускники</a:t>
            </a:r>
            <a:endParaRPr lang="ru-RU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775" y="1200150"/>
            <a:ext cx="5915025" cy="2524125"/>
          </a:xfrm>
        </p:spPr>
        <p:txBody>
          <a:bodyPr rtlCol="0">
            <a:normAutofit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/>
              <a:t>Выпускники кафедры работают в Правительстве Санкт-Петербурга (Комитет по внешним связям; Комитет по межнациональным отношениям и реализации миграционной политики); Правительстве Ленинградской области (Комитет по местному самоуправлению и национальной политике); Администрации Президента Российской Федерации; Санкт-Петербургском государственном университете</a:t>
            </a:r>
            <a:r>
              <a:rPr lang="en-US" sz="1800" dirty="0"/>
              <a:t> </a:t>
            </a:r>
            <a:r>
              <a:rPr lang="ru-RU" sz="1800" dirty="0"/>
              <a:t>и других вузах.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700" b="1" dirty="0"/>
          </a:p>
        </p:txBody>
      </p:sp>
      <p:pic>
        <p:nvPicPr>
          <p:cNvPr id="25603" name="Рисунок 4"/>
          <p:cNvPicPr>
            <a:picLocks noChangeAspect="1"/>
          </p:cNvPicPr>
          <p:nvPr/>
        </p:nvPicPr>
        <p:blipFill>
          <a:blip r:embed="rId2"/>
          <a:srcRect l="7307" r="8763"/>
          <a:stretch>
            <a:fillRect/>
          </a:stretch>
        </p:blipFill>
        <p:spPr bwMode="auto">
          <a:xfrm>
            <a:off x="179388" y="1271588"/>
            <a:ext cx="2389187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06375"/>
            <a:ext cx="6923087" cy="493713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/>
                </a:solidFill>
              </a:rPr>
              <a:t>Контакты</a:t>
            </a:r>
            <a:endParaRPr lang="ru-RU" dirty="0"/>
          </a:p>
        </p:txBody>
      </p:sp>
      <p:sp>
        <p:nvSpPr>
          <p:cNvPr id="26626" name="Прямоугольник 3"/>
          <p:cNvSpPr>
            <a:spLocks noChangeArrowheads="1"/>
          </p:cNvSpPr>
          <p:nvPr/>
        </p:nvSpPr>
        <p:spPr bwMode="auto">
          <a:xfrm>
            <a:off x="479425" y="1708150"/>
            <a:ext cx="7559675" cy="2862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accent1"/>
                </a:solidFill>
                <a:latin typeface="Calibri" pitchFamily="34" charset="0"/>
              </a:rPr>
              <a:t>Для поступления</a:t>
            </a:r>
            <a:r>
              <a:rPr lang="ru-RU">
                <a:solidFill>
                  <a:schemeClr val="accent1"/>
                </a:solidFill>
                <a:latin typeface="Calibri" pitchFamily="34" charset="0"/>
              </a:rPr>
              <a:t>. </a:t>
            </a:r>
            <a:r>
              <a:rPr lang="ru-RU">
                <a:latin typeface="Calibri" pitchFamily="34" charset="0"/>
              </a:rPr>
              <a:t>Отдел по организации приема по направлениям международные отношения, политология, социология и экономика</a:t>
            </a:r>
          </a:p>
          <a:p>
            <a:r>
              <a:rPr lang="ru-RU">
                <a:latin typeface="Calibri" pitchFamily="34" charset="0"/>
              </a:rPr>
              <a:t>СПбГУ, ул. Смольного, д.1/3, 9-й подъезд, ауд. </a:t>
            </a:r>
            <a:r>
              <a:rPr lang="en-US">
                <a:latin typeface="Calibri" pitchFamily="34" charset="0"/>
              </a:rPr>
              <a:t>№144</a:t>
            </a:r>
            <a:endParaRPr lang="ru-RU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тел</a:t>
            </a:r>
            <a:r>
              <a:rPr lang="en-US">
                <a:latin typeface="Calibri" pitchFamily="34" charset="0"/>
              </a:rPr>
              <a:t>. 8 (812) 363 64 82</a:t>
            </a:r>
            <a:endParaRPr lang="ru-RU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e-mail   </a:t>
            </a:r>
            <a:r>
              <a:rPr lang="en-US" b="1">
                <a:latin typeface="Calibri" pitchFamily="34" charset="0"/>
                <a:hlinkClick r:id="rId2"/>
              </a:rPr>
              <a:t>ms.politology@priem.spbu.ru</a:t>
            </a:r>
            <a:endParaRPr lang="ru-RU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u="sng">
                <a:latin typeface="Calibri" pitchFamily="34" charset="0"/>
                <a:hlinkClick r:id="rId3"/>
              </a:rPr>
              <a:t>http://politology.spbu.ru/</a:t>
            </a:r>
            <a:endParaRPr lang="ru-RU" u="sng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ru-RU" u="sng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758825"/>
            <a:ext cx="7772400" cy="10207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>
                <a:solidFill>
                  <a:schemeClr val="accent1"/>
                </a:solidFill>
              </a:rPr>
              <a:t>Этнополитические процессы в современной России и мире</a:t>
            </a:r>
            <a:br>
              <a:rPr>
                <a:solidFill>
                  <a:schemeClr val="accent1"/>
                </a:solidFill>
              </a:rPr>
            </a:br>
            <a:endParaRPr>
              <a:solidFill>
                <a:schemeClr val="accent1"/>
              </a:solidFill>
            </a:endParaRPr>
          </a:p>
        </p:txBody>
      </p:sp>
      <p:sp>
        <p:nvSpPr>
          <p:cNvPr id="10242" name="Текст 2"/>
          <p:cNvSpPr>
            <a:spLocks noGrp="1"/>
          </p:cNvSpPr>
          <p:nvPr>
            <p:ph type="body" idx="1"/>
          </p:nvPr>
        </p:nvSpPr>
        <p:spPr>
          <a:xfrm>
            <a:off x="827088" y="2427288"/>
            <a:ext cx="7772400" cy="431800"/>
          </a:xfrm>
        </p:spPr>
        <p:txBody>
          <a:bodyPr/>
          <a:lstStyle/>
          <a:p>
            <a:pPr eaLnBrk="1" hangingPunct="1"/>
            <a:r>
              <a:rPr lang="ru-RU" b="1">
                <a:solidFill>
                  <a:schemeClr val="tx1"/>
                </a:solidFill>
                <a:latin typeface="Arial" charset="0"/>
                <a:cs typeface="Arial" charset="0"/>
              </a:rPr>
              <a:t>Направление подготовки - политология</a:t>
            </a:r>
          </a:p>
        </p:txBody>
      </p:sp>
      <p:sp>
        <p:nvSpPr>
          <p:cNvPr id="10243" name="Текст 3"/>
          <p:cNvSpPr>
            <a:spLocks noGrp="1"/>
          </p:cNvSpPr>
          <p:nvPr>
            <p:ph type="body" idx="10"/>
          </p:nvPr>
        </p:nvSpPr>
        <p:spPr>
          <a:xfrm>
            <a:off x="827088" y="2859088"/>
            <a:ext cx="7772400" cy="433387"/>
          </a:xfrm>
        </p:spPr>
        <p:txBody>
          <a:bodyPr/>
          <a:lstStyle/>
          <a:p>
            <a:pPr eaLnBrk="1" hangingPunct="1"/>
            <a:r>
              <a:rPr lang="ru-RU" b="1">
                <a:solidFill>
                  <a:schemeClr val="tx1"/>
                </a:solidFill>
                <a:latin typeface="Arial" charset="0"/>
                <a:cs typeface="Arial" charset="0"/>
              </a:rPr>
              <a:t>Магистратура</a:t>
            </a:r>
          </a:p>
        </p:txBody>
      </p:sp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2411413" y="3435350"/>
            <a:ext cx="63007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solidFill>
                  <a:schemeClr val="accent1"/>
                </a:solidFill>
                <a:latin typeface="Calibri" pitchFamily="34" charset="0"/>
              </a:rPr>
              <a:t>Руководитель программы: Ачкасов Валерий Алексеевич,</a:t>
            </a:r>
          </a:p>
          <a:p>
            <a:pPr algn="r"/>
            <a:r>
              <a:rPr lang="ru-RU" b="1">
                <a:solidFill>
                  <a:schemeClr val="accent1"/>
                </a:solidFill>
                <a:latin typeface="Calibri" pitchFamily="34" charset="0"/>
              </a:rPr>
              <a:t>д.п.н., профессор,</a:t>
            </a:r>
          </a:p>
          <a:p>
            <a:pPr algn="r"/>
            <a:r>
              <a:rPr lang="ru-RU" b="1">
                <a:solidFill>
                  <a:schemeClr val="accent1"/>
                </a:solidFill>
                <a:latin typeface="Calibri" pitchFamily="34" charset="0"/>
              </a:rPr>
              <a:t>Заведующий кафедрой этнополитологии СПбГУ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2787650"/>
            <a:ext cx="7772400" cy="102235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b="1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br>
              <a:rPr b="1">
                <a:solidFill>
                  <a:schemeClr val="accent1">
                    <a:lumMod val="75000"/>
                  </a:schemeClr>
                </a:solidFill>
              </a:rPr>
            </a:b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0188" y="285750"/>
            <a:ext cx="6923087" cy="493713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Поступление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14313" y="1200150"/>
          <a:ext cx="8715440" cy="15544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071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1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Бюджетная</a:t>
                      </a:r>
                      <a:r>
                        <a:rPr lang="en-US" dirty="0"/>
                        <a:t>/</a:t>
                      </a:r>
                      <a:r>
                        <a:rPr lang="ru-RU" dirty="0"/>
                        <a:t>договорная</a:t>
                      </a:r>
                      <a:r>
                        <a:rPr lang="ru-RU" baseline="0" dirty="0"/>
                        <a:t> основа обучения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Поступление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Язык обучения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Очная</a:t>
                      </a:r>
                      <a:r>
                        <a:rPr lang="ru-RU" baseline="0" dirty="0"/>
                        <a:t> - </a:t>
                      </a:r>
                      <a:r>
                        <a:rPr lang="ru-RU" dirty="0"/>
                        <a:t>5</a:t>
                      </a:r>
                      <a:r>
                        <a:rPr lang="en-US" dirty="0"/>
                        <a:t>/5</a:t>
                      </a:r>
                      <a:endParaRPr lang="ru-RU" dirty="0"/>
                    </a:p>
                    <a:p>
                      <a:r>
                        <a:rPr lang="ru-RU" dirty="0" err="1"/>
                        <a:t>Очно-заочная</a:t>
                      </a:r>
                      <a:r>
                        <a:rPr lang="ru-RU" dirty="0"/>
                        <a:t> 0</a:t>
                      </a:r>
                      <a:r>
                        <a:rPr lang="en-US" dirty="0"/>
                        <a:t>/5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effectLst/>
                        </a:rPr>
                        <a:t>Вступительные</a:t>
                      </a:r>
                      <a:r>
                        <a:rPr lang="en-US" baseline="0" dirty="0">
                          <a:effectLst/>
                        </a:rPr>
                        <a:t> </a:t>
                      </a:r>
                      <a:r>
                        <a:rPr lang="ru-RU" dirty="0">
                          <a:effectLst/>
                        </a:rPr>
                        <a:t>испытания </a:t>
                      </a:r>
                      <a:endParaRPr lang="ru-RU" dirty="0"/>
                    </a:p>
                    <a:p>
                      <a:r>
                        <a:rPr lang="ru-RU" dirty="0"/>
                        <a:t>+ конкурс документов (</a:t>
                      </a:r>
                      <a:r>
                        <a:rPr lang="ru-RU" dirty="0" err="1"/>
                        <a:t>портфолио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</a:t>
                      </a:r>
                      <a:r>
                        <a:rPr lang="en-US" dirty="0"/>
                        <a:t>/</a:t>
                      </a:r>
                      <a:r>
                        <a:rPr lang="ru-RU" dirty="0"/>
                        <a:t>английский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/>
            <a:r>
              <a:rPr lang="ru-RU" sz="1600" dirty="0"/>
              <a:t>Сегодня уже </a:t>
            </a:r>
            <a:r>
              <a:rPr lang="ru-RU" sz="1600"/>
              <a:t>общим местом </a:t>
            </a:r>
            <a:r>
              <a:rPr lang="ru-RU" sz="1600" dirty="0"/>
              <a:t>стала констатация того факта, что где-то в середине 1980-х гг. в мире произошел «взрыв этничности», который явился, прежде всего, ответом дискриминируемых этнических групп на их неравный доступ к социальным благам, редким ресурсам и власти. «Мир пробудился к политическому осознанию неравенства, - пишет </a:t>
            </a:r>
            <a:r>
              <a:rPr lang="ru-RU" sz="1600" dirty="0" err="1"/>
              <a:t>Зб.Бжезинский</a:t>
            </a:r>
            <a:r>
              <a:rPr lang="ru-RU" sz="1600" dirty="0"/>
              <a:t> в начале нового века. Новые коммуникации, грамотность привели к беспрецедентному росту уровня политического мышления масс, сделав их восприимчивыми к эмоциональному потенциалу национализма, социального радикализма и религиозного фундаментализма».</a:t>
            </a:r>
          </a:p>
        </p:txBody>
      </p:sp>
    </p:spTree>
    <p:extLst>
      <p:ext uri="{BB962C8B-B14F-4D97-AF65-F5344CB8AC3E}">
        <p14:creationId xmlns:p14="http://schemas.microsoft.com/office/powerpoint/2010/main" val="2822620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713" y="206375"/>
            <a:ext cx="6923087" cy="493713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Компетенции и навыки</a:t>
            </a:r>
            <a:endParaRPr lang="ru-RU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609600" y="928688"/>
            <a:ext cx="8229600" cy="3571875"/>
          </a:xfrm>
          <a:prstGeom prst="rect">
            <a:avLst/>
          </a:prstGeom>
        </p:spPr>
        <p:txBody>
          <a:bodyPr anchor="b"/>
          <a:lstStyle/>
          <a:p>
            <a:pPr marL="571500" indent="-571500" algn="just">
              <a:spcBef>
                <a:spcPct val="20000"/>
              </a:spcBef>
              <a:buFont typeface="Arial" charset="0"/>
              <a:buNone/>
            </a:pPr>
            <a:r>
              <a:rPr lang="ru-RU" sz="1600" b="1" dirty="0">
                <a:solidFill>
                  <a:srgbClr val="404040"/>
                </a:solidFill>
                <a:cs typeface="Arial" charset="0"/>
              </a:rPr>
              <a:t>Прежде всего, навыки экспертной и аналитической работы в областях, необходимые как для госслужбы, так и для научно-исследовательской и преподавательской деятельности:</a:t>
            </a:r>
          </a:p>
          <a:p>
            <a:pPr marL="571500" indent="-571500" algn="just">
              <a:spcBef>
                <a:spcPct val="20000"/>
              </a:spcBef>
              <a:buFont typeface="Arial" charset="0"/>
              <a:buChar char="•"/>
            </a:pPr>
            <a:r>
              <a:rPr lang="ru-RU" sz="1600" dirty="0">
                <a:solidFill>
                  <a:srgbClr val="404040"/>
                </a:solidFill>
                <a:cs typeface="Arial" charset="0"/>
              </a:rPr>
              <a:t>оценки динамики и направленности этнополитических процессов в России и других     </a:t>
            </a:r>
            <a:r>
              <a:rPr lang="ru-RU" sz="1600" dirty="0" err="1">
                <a:solidFill>
                  <a:srgbClr val="404040"/>
                </a:solidFill>
                <a:cs typeface="Arial" charset="0"/>
              </a:rPr>
              <a:t>мультиэтничных</a:t>
            </a:r>
            <a:r>
              <a:rPr lang="ru-RU" sz="1600" dirty="0">
                <a:solidFill>
                  <a:srgbClr val="404040"/>
                </a:solidFill>
                <a:cs typeface="Arial" charset="0"/>
              </a:rPr>
              <a:t> государствах мира</a:t>
            </a:r>
          </a:p>
          <a:p>
            <a:pPr marL="571500" indent="-571500" algn="just">
              <a:spcBef>
                <a:spcPct val="20000"/>
              </a:spcBef>
              <a:buFont typeface="Arial" charset="0"/>
              <a:buChar char="•"/>
            </a:pPr>
            <a:r>
              <a:rPr lang="ru-RU" sz="1600" dirty="0">
                <a:solidFill>
                  <a:srgbClr val="404040"/>
                </a:solidFill>
                <a:cs typeface="Arial" charset="0"/>
              </a:rPr>
              <a:t>определения результатов </a:t>
            </a:r>
            <a:r>
              <a:rPr lang="ru-RU" sz="1600">
                <a:solidFill>
                  <a:srgbClr val="404040"/>
                </a:solidFill>
                <a:cs typeface="Arial" charset="0"/>
              </a:rPr>
              <a:t>и степени эффективности </a:t>
            </a:r>
            <a:r>
              <a:rPr lang="ru-RU" sz="1600" dirty="0">
                <a:solidFill>
                  <a:srgbClr val="404040"/>
                </a:solidFill>
                <a:cs typeface="Arial" charset="0"/>
              </a:rPr>
              <a:t>иммиграционной политики в различных странах и регионах мира</a:t>
            </a:r>
          </a:p>
          <a:p>
            <a:pPr marL="571500" indent="-571500" algn="just">
              <a:spcBef>
                <a:spcPct val="20000"/>
              </a:spcBef>
              <a:buFont typeface="Arial" charset="0"/>
              <a:buChar char="•"/>
            </a:pPr>
            <a:r>
              <a:rPr lang="ru-RU" sz="1600" dirty="0">
                <a:solidFill>
                  <a:srgbClr val="404040"/>
                </a:solidFill>
                <a:cs typeface="Arial" charset="0"/>
              </a:rPr>
              <a:t>оценка содержания государственной </a:t>
            </a:r>
            <a:r>
              <a:rPr lang="ru-RU" sz="1600" dirty="0" err="1">
                <a:solidFill>
                  <a:srgbClr val="404040"/>
                </a:solidFill>
                <a:cs typeface="Arial" charset="0"/>
              </a:rPr>
              <a:t>этнополитики</a:t>
            </a:r>
            <a:r>
              <a:rPr lang="ru-RU" sz="1600" dirty="0">
                <a:solidFill>
                  <a:srgbClr val="404040"/>
                </a:solidFill>
                <a:cs typeface="Arial" charset="0"/>
              </a:rPr>
              <a:t> с учетом типологических особенностей регионов, которые определяют институциональную, социально-культурную и этнополитическую ситуацию в регионе</a:t>
            </a:r>
          </a:p>
          <a:p>
            <a:pPr marL="571500" indent="-571500" algn="just">
              <a:spcBef>
                <a:spcPct val="20000"/>
              </a:spcBef>
              <a:buFont typeface="Arial" charset="0"/>
              <a:buChar char="•"/>
            </a:pPr>
            <a:r>
              <a:rPr lang="ru-RU" sz="1600" dirty="0">
                <a:solidFill>
                  <a:srgbClr val="404040"/>
                </a:solidFill>
                <a:cs typeface="Arial" charset="0"/>
              </a:rPr>
              <a:t>подготовка экспертных заключений и аналитических материалов по различным аспектам осуществления этнической и иммиграционной политики в регионах России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713" y="206375"/>
            <a:ext cx="6923087" cy="493713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Перспективность специальности</a:t>
            </a:r>
            <a:endParaRPr lang="ru-RU" dirty="0"/>
          </a:p>
        </p:txBody>
      </p:sp>
      <p:sp>
        <p:nvSpPr>
          <p:cNvPr id="13314" name="Content Placeholder 4"/>
          <p:cNvSpPr txBox="1">
            <a:spLocks/>
          </p:cNvSpPr>
          <p:nvPr/>
        </p:nvSpPr>
        <p:spPr bwMode="auto">
          <a:xfrm>
            <a:off x="642938" y="1928813"/>
            <a:ext cx="82296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257175" indent="-257175" algn="just">
              <a:lnSpc>
                <a:spcPct val="115000"/>
              </a:lnSpc>
              <a:spcAft>
                <a:spcPts val="750"/>
              </a:spcAft>
              <a:buFont typeface="Arial" charset="0"/>
              <a:buChar char="•"/>
            </a:pPr>
            <a:r>
              <a:rPr lang="ru-RU" sz="1400" dirty="0">
                <a:cs typeface="Arial" charset="0"/>
              </a:rPr>
              <a:t>Кадровое обеспечение реализации "Стратегии государственной национальной политики Российской Федерации до 2025 года» (2012 г.), федеральной целевой программы «Укрепление единства российской нации и этнокультурное развитие народов России (2014-2020 годы)»</a:t>
            </a:r>
            <a:r>
              <a:rPr lang="ru-RU" sz="1400" dirty="0"/>
              <a:t> (2013), Государственной программы «Реализация государственной национальной политики» (2016 г.) и региональных программ национальной политики </a:t>
            </a:r>
            <a:endParaRPr lang="ru-RU" sz="1400" dirty="0">
              <a:cs typeface="Arial" charset="0"/>
            </a:endParaRPr>
          </a:p>
          <a:p>
            <a:pPr marL="257175" indent="-257175" algn="just">
              <a:lnSpc>
                <a:spcPct val="115000"/>
              </a:lnSpc>
              <a:spcAft>
                <a:spcPts val="750"/>
              </a:spcAft>
              <a:buFont typeface="Arial" charset="0"/>
              <a:buChar char="•"/>
            </a:pPr>
            <a:r>
              <a:rPr lang="ru-RU" sz="1400" dirty="0">
                <a:cs typeface="Arial" charset="0"/>
              </a:rPr>
              <a:t>Указ Президента 2013 г. о создании Федерального агентства по делам национальностей и соответствующих управленческих структур в регионах и муниципалитетах при отсутствии в России других образовательных центров и программ подготовки по направлению «</a:t>
            </a:r>
            <a:r>
              <a:rPr lang="ru-RU" sz="1400" dirty="0" err="1">
                <a:cs typeface="Arial" charset="0"/>
              </a:rPr>
              <a:t>этнополитология</a:t>
            </a:r>
            <a:r>
              <a:rPr lang="ru-RU" sz="1400" dirty="0">
                <a:cs typeface="Arial" charset="0"/>
              </a:rPr>
              <a:t>»</a:t>
            </a:r>
          </a:p>
          <a:p>
            <a:pPr marL="257175" indent="-257175" algn="just">
              <a:lnSpc>
                <a:spcPct val="115000"/>
              </a:lnSpc>
              <a:spcAft>
                <a:spcPts val="750"/>
              </a:spcAft>
              <a:buFont typeface="Arial" charset="0"/>
              <a:buChar char="•"/>
            </a:pPr>
            <a:r>
              <a:rPr lang="ru-RU" sz="1400" dirty="0">
                <a:cs typeface="Arial" charset="0"/>
              </a:rPr>
              <a:t>рост спроса на квалифицированных управленцев в сфере регулирования межэтнических отношений, национальной и миграционной политики</a:t>
            </a:r>
          </a:p>
          <a:p>
            <a:pPr marL="257175" indent="-257175" algn="just">
              <a:lnSpc>
                <a:spcPct val="115000"/>
              </a:lnSpc>
              <a:spcAft>
                <a:spcPts val="750"/>
              </a:spcAft>
              <a:buFont typeface="Arial" charset="0"/>
              <a:buChar char="•"/>
            </a:pPr>
            <a:r>
              <a:rPr lang="ru-RU" sz="1400" dirty="0">
                <a:cs typeface="Arial" charset="0"/>
              </a:rPr>
              <a:t>Обсуждение проекта </a:t>
            </a:r>
            <a:r>
              <a:rPr lang="ru-RU" sz="1400" dirty="0" err="1">
                <a:cs typeface="Arial" charset="0"/>
              </a:rPr>
              <a:t>госстандарта</a:t>
            </a:r>
            <a:r>
              <a:rPr lang="ru-RU" sz="1400" dirty="0">
                <a:cs typeface="Arial" charset="0"/>
              </a:rPr>
              <a:t> высшего образования «специалист в сфере межнациональных отношений»</a:t>
            </a:r>
          </a:p>
          <a:p>
            <a:pPr marL="257175" indent="-257175" algn="just">
              <a:lnSpc>
                <a:spcPct val="115000"/>
              </a:lnSpc>
              <a:spcAft>
                <a:spcPts val="750"/>
              </a:spcAft>
              <a:buFont typeface="Arial" charset="0"/>
              <a:buChar char="•"/>
            </a:pPr>
            <a:endParaRPr lang="ru-RU" sz="1400" dirty="0"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713" y="206375"/>
            <a:ext cx="6923087" cy="493713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Основные учебные курсы</a:t>
            </a:r>
            <a:endParaRPr lang="ru-RU" dirty="0"/>
          </a:p>
        </p:txBody>
      </p:sp>
      <p:sp>
        <p:nvSpPr>
          <p:cNvPr id="14338" name="Content Placeholder 4"/>
          <p:cNvSpPr txBox="1">
            <a:spLocks/>
          </p:cNvSpPr>
          <p:nvPr/>
        </p:nvSpPr>
        <p:spPr bwMode="auto">
          <a:xfrm>
            <a:off x="642938" y="2232025"/>
            <a:ext cx="82296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Этнополитические процессы в России</a:t>
            </a:r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Иммиграционная политика в современном глобальном мире</a:t>
            </a:r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Этнополитические и религиозные процессы в странах «Большого Ближнего Востока»</a:t>
            </a:r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Россия и страны Балтии: проблема защиты прав русскоязычных</a:t>
            </a:r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Публичная политика и этнокультурные конфликты в современных мегаполисах</a:t>
            </a:r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Этнополитическая мобилизация и этнополитические конфликты</a:t>
            </a:r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Этничность, этносоциальная стратификация и этническая дискриминация</a:t>
            </a:r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Теоретические и практические проблемы реализации права национальных меньшинств на самоопределение</a:t>
            </a:r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Проблемы несостоявшихся государств в современной мировой политике</a:t>
            </a:r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Региональная этнополитика в современной России и др.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/>
          <p:cNvSpPr>
            <a:spLocks noGrp="1"/>
          </p:cNvSpPr>
          <p:nvPr>
            <p:ph sz="half" idx="2"/>
          </p:nvPr>
        </p:nvSpPr>
        <p:spPr>
          <a:xfrm>
            <a:off x="457200" y="1630363"/>
            <a:ext cx="4040188" cy="29638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dirty="0">
                <a:solidFill>
                  <a:schemeClr val="accent2"/>
                </a:solidFill>
                <a:latin typeface="Arial" charset="0"/>
                <a:cs typeface="Arial" charset="0"/>
              </a:rPr>
              <a:t>Кафедра создана в 2014 году по предложению Администрации Президента Российской Федерации</a:t>
            </a:r>
          </a:p>
        </p:txBody>
      </p:sp>
      <p:sp>
        <p:nvSpPr>
          <p:cNvPr id="15362" name="Объект 4"/>
          <p:cNvSpPr>
            <a:spLocks noGrp="1"/>
          </p:cNvSpPr>
          <p:nvPr>
            <p:ph sz="quarter" idx="4"/>
          </p:nvPr>
        </p:nvSpPr>
        <p:spPr>
          <a:xfrm>
            <a:off x="5220072" y="1203598"/>
            <a:ext cx="4041775" cy="29638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600" dirty="0">
                <a:solidFill>
                  <a:schemeClr val="tx1"/>
                </a:solidFill>
                <a:latin typeface="Arial" charset="0"/>
                <a:cs typeface="Arial" charset="0"/>
              </a:rPr>
              <a:t>Коллектив кафедры выступает исполнителем НИР по государственным контрактам</a:t>
            </a: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</a:rPr>
              <a:t>  - </a:t>
            </a:r>
            <a:r>
              <a:rPr lang="ru-RU" sz="1600" dirty="0">
                <a:solidFill>
                  <a:schemeClr val="tx1"/>
                </a:solidFill>
                <a:latin typeface="Arial" charset="0"/>
                <a:cs typeface="Arial" charset="0"/>
              </a:rPr>
              <a:t>например:</a:t>
            </a:r>
            <a:endParaRPr lang="en-US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ru-RU" sz="1400" dirty="0"/>
              <a:t>АНАЛИТИЧЕСКИЙ ОТЧЕТ И</a:t>
            </a:r>
          </a:p>
          <a:p>
            <a:pPr marL="0" indent="0">
              <a:buNone/>
            </a:pPr>
            <a:r>
              <a:rPr lang="ru-RU" sz="1400" dirty="0"/>
              <a:t>МЕТОДИЧЕСКИЕ РЕКОМЕНДАЦИИ</a:t>
            </a:r>
          </a:p>
          <a:p>
            <a:pPr marL="0" indent="0">
              <a:buNone/>
            </a:pPr>
            <a:r>
              <a:rPr lang="ru-RU" sz="1400" dirty="0"/>
              <a:t>ОРГАНАМ ИСПОЛНИТЕЛЬНОЙ ВЛАСТИ И МЕСТНОГО САМОУПРАВЛЕНИЯ ЛЕНИНГРАДСКОЙ ОБЛАСТИ ПО ВОПРОСАМ РЕАЛИЗАЦИИ ГОСУДАРСТВЕННОЙ НАЦИОНАЛЬНОЙ ПОЛИТИКИ РОССИЙСКОЙ ФЕДЕРАЦИИ НА ТЕРРИТОРИИ МУНИЦИПАЛЬНЫХ ОБРАЗОВАНИЙ ЛЕНИНГРАДСКОЙ ОБЛАСТИ в 2017 г.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 </a:t>
            </a:r>
          </a:p>
          <a:p>
            <a:pPr marL="0" indent="0" eaLnBrk="1" hangingPunct="1">
              <a:buFont typeface="Arial" charset="0"/>
              <a:buNone/>
            </a:pPr>
            <a:endParaRPr lang="ru-RU" sz="14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47813" y="484188"/>
            <a:ext cx="6923087" cy="49212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Кафедра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этнополитологии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06375"/>
            <a:ext cx="6923087" cy="493713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Преподаватели кафедры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386" name="Content Placeholder 4"/>
          <p:cNvSpPr>
            <a:spLocks noGrp="1"/>
          </p:cNvSpPr>
          <p:nvPr>
            <p:ph idx="1"/>
          </p:nvPr>
        </p:nvSpPr>
        <p:spPr>
          <a:xfrm>
            <a:off x="2771775" y="785813"/>
            <a:ext cx="5915025" cy="2524125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1800" b="1" dirty="0" err="1">
                <a:solidFill>
                  <a:srgbClr val="404040"/>
                </a:solidFill>
                <a:latin typeface="Arial" charset="0"/>
                <a:cs typeface="Arial" charset="0"/>
              </a:rPr>
              <a:t>Ачкасов</a:t>
            </a:r>
            <a:r>
              <a:rPr lang="ru-RU" sz="1800" b="1" dirty="0">
                <a:solidFill>
                  <a:srgbClr val="404040"/>
                </a:solidFill>
                <a:latin typeface="Arial" charset="0"/>
                <a:cs typeface="Arial" charset="0"/>
              </a:rPr>
              <a:t> Валерий Алексеевич</a:t>
            </a:r>
            <a:r>
              <a:rPr lang="ru-RU" sz="1800" dirty="0">
                <a:solidFill>
                  <a:srgbClr val="404040"/>
                </a:solidFill>
                <a:latin typeface="Arial" charset="0"/>
                <a:cs typeface="Arial" charset="0"/>
              </a:rPr>
              <a:t> - профессор, доктор политических наук, заведующий кафедрой </a:t>
            </a:r>
            <a:r>
              <a:rPr lang="ru-RU" sz="1800" dirty="0" err="1">
                <a:solidFill>
                  <a:srgbClr val="404040"/>
                </a:solidFill>
                <a:latin typeface="Arial" charset="0"/>
                <a:cs typeface="Arial" charset="0"/>
              </a:rPr>
              <a:t>Этнополитологии</a:t>
            </a:r>
            <a:r>
              <a:rPr lang="ru-RU" sz="1800" dirty="0">
                <a:solidFill>
                  <a:srgbClr val="404040"/>
                </a:solidFill>
                <a:latin typeface="Arial" charset="0"/>
                <a:cs typeface="Arial" charset="0"/>
              </a:rPr>
              <a:t>. Автор более 300 научных публикаций, в том числе: более десяти монографий и 11 учебников. Автор одного из первых в России учебника "</a:t>
            </a:r>
            <a:r>
              <a:rPr lang="ru-RU" sz="1800" dirty="0" err="1">
                <a:solidFill>
                  <a:srgbClr val="404040"/>
                </a:solidFill>
                <a:latin typeface="Arial" charset="0"/>
                <a:cs typeface="Arial" charset="0"/>
              </a:rPr>
              <a:t>Этнополитология</a:t>
            </a:r>
            <a:r>
              <a:rPr lang="ru-RU" sz="1800" dirty="0">
                <a:solidFill>
                  <a:srgbClr val="404040"/>
                </a:solidFill>
                <a:latin typeface="Arial" charset="0"/>
                <a:cs typeface="Arial" charset="0"/>
              </a:rPr>
              <a:t>", один из ведущих специалистов России по </a:t>
            </a:r>
            <a:r>
              <a:rPr lang="ru-RU" sz="1800" dirty="0" err="1">
                <a:solidFill>
                  <a:srgbClr val="404040"/>
                </a:solidFill>
                <a:latin typeface="Arial" charset="0"/>
                <a:cs typeface="Arial" charset="0"/>
              </a:rPr>
              <a:t>этнополитологии</a:t>
            </a:r>
            <a:r>
              <a:rPr lang="ru-RU" sz="1800" dirty="0">
                <a:solidFill>
                  <a:srgbClr val="404040"/>
                </a:solidFill>
                <a:latin typeface="Arial" charset="0"/>
                <a:cs typeface="Arial" charset="0"/>
              </a:rPr>
              <a:t>.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1800" dirty="0">
                <a:solidFill>
                  <a:srgbClr val="404040"/>
                </a:solidFill>
                <a:latin typeface="Arial" charset="0"/>
                <a:cs typeface="Arial" charset="0"/>
              </a:rPr>
              <a:t>Член экспертного совета ВАК Министерства образования и науки РФ по политологии; член Комплексного научного совета по проблемам межнациональных отношений при Президиуме РАН РФ.</a:t>
            </a:r>
          </a:p>
        </p:txBody>
      </p:sp>
      <p:pic>
        <p:nvPicPr>
          <p:cNvPr id="16387" name="Picture 4" descr="http://files.vm.ru/photo/vecherka/2014/06/doc6fkxljdlxx41h6fqyo3k_800_480.jpg"/>
          <p:cNvPicPr>
            <a:picLocks noChangeAspect="1" noChangeArrowheads="1"/>
          </p:cNvPicPr>
          <p:nvPr/>
        </p:nvPicPr>
        <p:blipFill>
          <a:blip r:embed="rId2"/>
          <a:srcRect l="23579"/>
          <a:stretch>
            <a:fillRect/>
          </a:stretch>
        </p:blipFill>
        <p:spPr bwMode="auto">
          <a:xfrm>
            <a:off x="0" y="915988"/>
            <a:ext cx="2668588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1140</Words>
  <Application>Microsoft Office PowerPoint</Application>
  <PresentationFormat>Экран (16:9)</PresentationFormat>
  <Paragraphs>101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Symbol</vt:lpstr>
      <vt:lpstr>Тема Office</vt:lpstr>
      <vt:lpstr>Презентация PowerPoint</vt:lpstr>
      <vt:lpstr>Этнополитические процессы в современной России и мире </vt:lpstr>
      <vt:lpstr>Поступление</vt:lpstr>
      <vt:lpstr>АКТУАЛЬНОСТЬ ПРОГРАММЫ</vt:lpstr>
      <vt:lpstr>Компетенции и навыки</vt:lpstr>
      <vt:lpstr>Перспективность специальности</vt:lpstr>
      <vt:lpstr>Основные учебные курсы</vt:lpstr>
      <vt:lpstr>Кафедра этнополитологии</vt:lpstr>
      <vt:lpstr>Преподаватели кафедры</vt:lpstr>
      <vt:lpstr>Преподаватели кафедры</vt:lpstr>
      <vt:lpstr>Преподаватели кафедры</vt:lpstr>
      <vt:lpstr>Направления исследований</vt:lpstr>
      <vt:lpstr>Основные публикации</vt:lpstr>
      <vt:lpstr>Мероприятия</vt:lpstr>
      <vt:lpstr>Международное сотрудничество</vt:lpstr>
      <vt:lpstr>Педагогическая и научная практика</vt:lpstr>
      <vt:lpstr>Будущая карьера</vt:lpstr>
      <vt:lpstr>Государственные организации,  где работают выпускники</vt:lpstr>
      <vt:lpstr>Контакты</vt:lpstr>
      <vt:lpstr>Спасибо за внимание!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Баранова Ольга Владимировна</dc:creator>
  <cp:lastModifiedBy>Leonid Smorgunov</cp:lastModifiedBy>
  <cp:revision>37</cp:revision>
  <cp:lastPrinted>2018-04-02T13:41:19Z</cp:lastPrinted>
  <dcterms:created xsi:type="dcterms:W3CDTF">2017-07-21T15:35:31Z</dcterms:created>
  <dcterms:modified xsi:type="dcterms:W3CDTF">2018-04-25T13:04:19Z</dcterms:modified>
</cp:coreProperties>
</file>