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2" r:id="rId4"/>
    <p:sldId id="281" r:id="rId5"/>
    <p:sldId id="272" r:id="rId6"/>
    <p:sldId id="258" r:id="rId7"/>
    <p:sldId id="285" r:id="rId8"/>
    <p:sldId id="286" r:id="rId9"/>
    <p:sldId id="274" r:id="rId10"/>
    <p:sldId id="275" r:id="rId11"/>
    <p:sldId id="268" r:id="rId12"/>
    <p:sldId id="269" r:id="rId13"/>
    <p:sldId id="278" r:id="rId14"/>
    <p:sldId id="287" r:id="rId15"/>
    <p:sldId id="279" r:id="rId16"/>
    <p:sldId id="28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ранова Ольга Владимировна" initials="БОВ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85" autoAdjust="0"/>
  </p:normalViewPr>
  <p:slideViewPr>
    <p:cSldViewPr>
      <p:cViewPr varScale="1">
        <p:scale>
          <a:sx n="107" d="100"/>
          <a:sy n="107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7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2427734"/>
            <a:ext cx="7772400" cy="1021556"/>
          </a:xfrm>
        </p:spPr>
        <p:txBody>
          <a:bodyPr anchor="t">
            <a:noAutofit/>
          </a:bodyPr>
          <a:lstStyle>
            <a:lvl1pPr algn="l">
              <a:defRPr lang="ru-RU" sz="3200" b="0" i="0" kern="1200" cap="all" baseline="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образовательной программы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22313" y="3579863"/>
            <a:ext cx="7772400" cy="432048"/>
          </a:xfr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Направление подготовки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722313" y="4083918"/>
            <a:ext cx="7772400" cy="432048"/>
          </a:xfr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Уровень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5261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2372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3596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467544" y="915566"/>
            <a:ext cx="3024336" cy="871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 hasCustomPrompt="1"/>
          </p:nvPr>
        </p:nvSpPr>
        <p:spPr>
          <a:xfrm>
            <a:off x="3575050" y="915566"/>
            <a:ext cx="5111750" cy="3751065"/>
          </a:xfrm>
        </p:spPr>
        <p:txBody>
          <a:bodyPr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Дополнительные материалы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779662"/>
            <a:ext cx="3034679" cy="288696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937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63688" y="205979"/>
            <a:ext cx="6923112" cy="493563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1792288" y="4056435"/>
            <a:ext cx="5486400" cy="425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Подпись</a:t>
            </a:r>
            <a:r>
              <a:rPr lang="ru-RU" baseline="0" dirty="0"/>
              <a:t> к рисунку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"/>
          </p:nvPr>
        </p:nvSpPr>
        <p:spPr>
          <a:xfrm>
            <a:off x="1792288" y="915566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13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80DE-7473-4CB2-873D-08DF5711DE0C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14083-CF67-44D8-AE28-6BFC8266E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8" r:id="rId5"/>
    <p:sldLayoutId id="214748365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558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256584" cy="85360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Виды профессиональной деятельности выпускников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Организационно – управленческая ( деятельность политических организаций и других общественных организаций);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Научно-информационная(научные исследования и разработки);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Проектная;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Информационно-справочная.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723878"/>
            <a:ext cx="47525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ПОЛИТОЛОГИЯ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470"/>
            <a:ext cx="1328936" cy="13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67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040560" cy="493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/>
              <a:t>Прием в СПбГУ на обучение по основной образовательной программе </a:t>
            </a:r>
            <a:r>
              <a:rPr lang="ru-RU" b="1" dirty="0" err="1"/>
              <a:t>бакалавриата</a:t>
            </a:r>
            <a:r>
              <a:rPr lang="ru-RU" b="1" dirty="0"/>
              <a:t> «ПОЛИТОЛОГИЯ» проводится: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по результатам оцениваемых по сто балльной шкале результатов ЕГЭ по общеобразовательным предметам, соответствующим направлению подготовки (Политология):</a:t>
            </a: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b="1" dirty="0"/>
              <a:t>истории</a:t>
            </a:r>
            <a:endParaRPr lang="ru-RU" dirty="0"/>
          </a:p>
          <a:p>
            <a:pPr lvl="0"/>
            <a:r>
              <a:rPr lang="ru-RU" b="1" dirty="0"/>
              <a:t>обществознании</a:t>
            </a:r>
            <a:endParaRPr lang="ru-RU" dirty="0"/>
          </a:p>
          <a:p>
            <a:pPr lvl="0"/>
            <a:r>
              <a:rPr lang="ru-RU" b="1" dirty="0"/>
              <a:t>русскому языку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i="1" dirty="0"/>
              <a:t>минимальный балл- 65</a:t>
            </a:r>
          </a:p>
          <a:p>
            <a:pPr marL="0" indent="0">
              <a:buNone/>
            </a:pPr>
            <a:r>
              <a:rPr lang="ru-RU" b="1" i="1" dirty="0"/>
              <a:t>Средний балл в 2017 году – 270, минимальный для бюджета- 263, по договору- 234</a:t>
            </a:r>
            <a:endParaRPr lang="ru-RU" i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795886"/>
            <a:ext cx="56166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«ПОЛИТОЛОГИЯ»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040904" cy="10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1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05979"/>
            <a:ext cx="3888432" cy="493563"/>
          </a:xfrm>
        </p:spPr>
        <p:txBody>
          <a:bodyPr/>
          <a:lstStyle/>
          <a:p>
            <a:r>
              <a:rPr lang="ru-RU" b="1" dirty="0"/>
              <a:t>КОЛИЧЕСТВО МЕСТ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43559"/>
            <a:ext cx="8229600" cy="28803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контрольные цифры приема в 2018 году </a:t>
            </a:r>
          </a:p>
          <a:p>
            <a:endParaRPr lang="ru-RU" dirty="0"/>
          </a:p>
          <a:p>
            <a:r>
              <a:rPr lang="ru-RU" dirty="0"/>
              <a:t>Количество мест на бюджетной основе обучения   -</a:t>
            </a:r>
            <a:r>
              <a:rPr lang="ru-RU" sz="4000" b="1" dirty="0"/>
              <a:t>40</a:t>
            </a:r>
          </a:p>
          <a:p>
            <a:r>
              <a:rPr lang="ru-RU" dirty="0"/>
              <a:t> Количество мест на договорной (платной) основе обучения -</a:t>
            </a:r>
            <a:r>
              <a:rPr lang="ru-RU" sz="3500" dirty="0"/>
              <a:t>35</a:t>
            </a:r>
          </a:p>
          <a:p>
            <a:pPr marL="0" indent="0">
              <a:buNone/>
            </a:pPr>
            <a:r>
              <a:rPr lang="ru-RU" sz="3500" dirty="0"/>
              <a:t>	</a:t>
            </a:r>
          </a:p>
          <a:p>
            <a:endParaRPr lang="ru-RU" sz="35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579862"/>
            <a:ext cx="46085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ПОЛИТОЛОГИЯ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0472"/>
            <a:ext cx="1040904" cy="104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7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616624" cy="493563"/>
          </a:xfrm>
        </p:spPr>
        <p:txBody>
          <a:bodyPr/>
          <a:lstStyle/>
          <a:p>
            <a:pPr algn="ctr"/>
            <a:r>
              <a:rPr lang="ru-RU" b="1" dirty="0"/>
              <a:t>Преподаватели факультета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5567"/>
            <a:ext cx="8507288" cy="3456384"/>
          </a:xfrm>
        </p:spPr>
        <p:txBody>
          <a:bodyPr>
            <a:noAutofit/>
          </a:bodyPr>
          <a:lstStyle/>
          <a:p>
            <a:r>
              <a:rPr lang="ru-RU" sz="1000" dirty="0"/>
              <a:t>В. А. </a:t>
            </a:r>
            <a:r>
              <a:rPr lang="ru-RU" sz="1000" dirty="0" err="1"/>
              <a:t>Ачкасов</a:t>
            </a:r>
            <a:r>
              <a:rPr lang="ru-RU" sz="1000" dirty="0"/>
              <a:t> — профессор, доктор политических наук, заведующий кафедрой </a:t>
            </a:r>
            <a:r>
              <a:rPr lang="ru-RU" sz="1000" dirty="0" err="1"/>
              <a:t>Этнополитологии</a:t>
            </a:r>
            <a:r>
              <a:rPr lang="ru-RU" sz="1000" dirty="0"/>
              <a:t>, автор более 300 научных публикаций, в том числе: более десяти монографий и 9 учебников. Автор одного из первых в России учебника «</a:t>
            </a:r>
            <a:r>
              <a:rPr lang="ru-RU" sz="1000" dirty="0" err="1"/>
              <a:t>Этнополитология</a:t>
            </a:r>
            <a:r>
              <a:rPr lang="ru-RU" sz="1000" dirty="0"/>
              <a:t>», один из ведущих специалистов России по </a:t>
            </a:r>
            <a:r>
              <a:rPr lang="ru-RU" sz="1000" dirty="0" err="1"/>
              <a:t>этнополитологии</a:t>
            </a:r>
            <a:endParaRPr lang="ru-RU" sz="1000" dirty="0"/>
          </a:p>
          <a:p>
            <a:r>
              <a:rPr lang="ru-RU" sz="1000" dirty="0" err="1"/>
              <a:t>Г.И.Грибанова</a:t>
            </a:r>
            <a:r>
              <a:rPr lang="ru-RU" sz="1000" dirty="0"/>
              <a:t> –профессор, доктор социологических наук, Почетный работник высшего профессионального образования Российской Федерации</a:t>
            </a:r>
          </a:p>
          <a:p>
            <a:r>
              <a:rPr lang="ru-RU" sz="1000" dirty="0"/>
              <a:t>С. А. </a:t>
            </a:r>
            <a:r>
              <a:rPr lang="ru-RU" sz="1000" dirty="0" err="1"/>
              <a:t>Ланцов</a:t>
            </a:r>
            <a:r>
              <a:rPr lang="ru-RU" sz="1000" dirty="0"/>
              <a:t> — профессор, доктор политических наук, автор более 200 научных публикаций, в том числе 4-х монографий, известный специалист в области политической модернизации, международных политических процессов, международных отношений в Восточно-Азиатском регионе, член Российской Ассоциации Политических Наук и Российского Общества Политологов</a:t>
            </a:r>
          </a:p>
          <a:p>
            <a:r>
              <a:rPr lang="ru-RU" sz="1000" dirty="0"/>
              <a:t>Д. З. </a:t>
            </a:r>
            <a:r>
              <a:rPr lang="ru-RU" sz="1000" dirty="0" err="1"/>
              <a:t>Мутагиров</a:t>
            </a:r>
            <a:r>
              <a:rPr lang="ru-RU" sz="1000" dirty="0"/>
              <a:t> — профессор, доктор философских наук, Почетный работник высшего профессионального образования, Заслуженный работник высшей школы Российской Федерации, лауреат премии Санкт-петербургского государственного университета «За педагогическое мастерство», автор более 23 индивидуальных и коллективных монографий, 5 учебников, около 350 статей по социально-политическим проблемам общества, демократическим движениям в современном мире, международным политическим институтам</a:t>
            </a:r>
          </a:p>
          <a:p>
            <a:r>
              <a:rPr lang="ru-RU" sz="1000" dirty="0"/>
              <a:t>О. В. Попова — профессор, доктор политических наук, заведующая Кафедрой политических институтов и прикладных политических исследований СПбГУ, Председатель Экспертного совета Российской ассоциации политической науки (РАПН), автор более 190 научных публикаций, известный специалист в области политического сознания и поведения, проблем политической идентификации, политического маркетинга, избирательных технологий, политического прогнозирования, методики политического анализа</a:t>
            </a:r>
          </a:p>
          <a:p>
            <a:r>
              <a:rPr lang="ru-RU" sz="1000" dirty="0"/>
              <a:t>Л. В. </a:t>
            </a:r>
            <a:r>
              <a:rPr lang="ru-RU" sz="1000" dirty="0" err="1"/>
              <a:t>Сморгунов</a:t>
            </a:r>
            <a:r>
              <a:rPr lang="ru-RU" sz="1000" dirty="0"/>
              <a:t> — профессор, доктор философских наук, заведующий кафедрой политического управления СПбГУ, вице-президент Российской ассоциации политической науки, представитель СПбГУ в Европейском консорциуме политических исследований (Великобритания), автор более 380 печатных работ, известный специалист в области теории публичной политики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-92546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4896544" cy="493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Основные дисциплины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Информационные технологии в политической науке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Информационные системы в социально-политической сфере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Социальная и политическая статистика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Политическая риторика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Программное обеспечение эмпирических политических исследований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Проектирование и моделирование в политике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Организация и технология избирательных кампаний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Прикладные методики в области политического анализа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Экспертиза политики и управленческих систем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Технологии регулирования социальных и политических конфликтов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5486"/>
            <a:ext cx="1328737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1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1851"/>
            <a:ext cx="4752528" cy="5976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МЕСТА ПРОХОЖДЕНИЯ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1"/>
            <a:ext cx="6923112" cy="3528392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ru-RU" sz="4000" b="1" dirty="0">
              <a:solidFill>
                <a:schemeClr val="tx1"/>
              </a:solidFill>
            </a:endParaRP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Администрация Губернатора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Администрация приморского района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имущественных отношений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 внешним связям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 государственному заказу 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 градостроительству и архитектуре 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 инвестициям и стратегическим проектам 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культуре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межнациональным отношениям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молодежной политике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промышленной политике и инновациям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развитию предпринимательства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социальной политике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строительству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тарифам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по транспорту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Комитет финансов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Управление федерального казначейства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ОАО «Газпром-нефть»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Торгово-промышленная палата Санкт-Петербурга</a:t>
            </a:r>
          </a:p>
          <a:p>
            <a:pPr fontAlgn="base"/>
            <a:r>
              <a:rPr lang="ru-RU" sz="4000" dirty="0">
                <a:solidFill>
                  <a:schemeClr val="tx1"/>
                </a:solidFill>
              </a:rPr>
              <a:t>ООО «Деловые линии»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1851"/>
            <a:ext cx="1472952" cy="147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572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112568" cy="56557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Студенческое научное общество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1550"/>
            <a:ext cx="7067128" cy="3384377"/>
          </a:xfrm>
        </p:spPr>
        <p:txBody>
          <a:bodyPr>
            <a:noAutofit/>
          </a:bodyPr>
          <a:lstStyle/>
          <a:p>
            <a:pPr algn="just"/>
            <a:r>
              <a:rPr lang="ru-RU" sz="1000" dirty="0"/>
              <a:t>Студенческое научное общество (далее — СНО) является научным объединением студентов Санкт-Петербургского государственного университета по направлению политологии, активно участвующих в научно-организационной и исследовательской работе, а также молодых исследователей из числа аспирантов.</a:t>
            </a:r>
          </a:p>
          <a:p>
            <a:pPr algn="just"/>
            <a:r>
              <a:rPr lang="ru-RU" sz="1000" dirty="0"/>
              <a:t>Целью СНО является содействие работе факультета по повышению качества подготовки специалистов, бакалавров и магистрантов, а также распространение информации о деятельности факультета за пределами СПбГУ.</a:t>
            </a:r>
          </a:p>
          <a:p>
            <a:pPr algn="just"/>
            <a:r>
              <a:rPr lang="ru-RU" sz="1000" b="1" i="1" dirty="0"/>
              <a:t>Основные задачи СНО:</a:t>
            </a:r>
            <a:endParaRPr lang="ru-RU" sz="1000" dirty="0"/>
          </a:p>
          <a:p>
            <a:pPr algn="just"/>
            <a:r>
              <a:rPr lang="ru-RU" sz="1000" dirty="0"/>
              <a:t>Привлечение наиболее активных и перспективных студентов к научно- исследовательским работам кафедр и работам над грантами.</a:t>
            </a:r>
          </a:p>
          <a:p>
            <a:pPr algn="just"/>
            <a:r>
              <a:rPr lang="ru-RU" sz="1000" dirty="0"/>
              <a:t>Сотрудничество с региональными отделениями Молодежного отделения Российской ассоциации политической науки (прежде всего – с МО РАПН в Санкт-Петербурге), РОП и другими профильными организациями.</a:t>
            </a:r>
          </a:p>
          <a:p>
            <a:pPr algn="just"/>
            <a:r>
              <a:rPr lang="ru-RU" sz="1000" dirty="0"/>
              <a:t>Организация и проведение различных научно-исследовательских и состязательных мероприятий по политологии: научных конференций, семинаров, круглых столов, дискуссий, деловых игр, конкурсов научных студенческих работ, олимпиад по дисциплинам и специальностям, симпозиумов.</a:t>
            </a:r>
          </a:p>
          <a:p>
            <a:pPr algn="just"/>
            <a:r>
              <a:rPr lang="ru-RU" sz="1000" dirty="0"/>
              <a:t>Формирование мотивации у студентов к более углубленному и творческому освоению учебного материала через участие в исследовательской работе. </a:t>
            </a:r>
          </a:p>
          <a:p>
            <a:pPr algn="just"/>
            <a:r>
              <a:rPr lang="ru-RU" sz="1000" dirty="0"/>
              <a:t> </a:t>
            </a:r>
            <a:r>
              <a:rPr lang="ru-RU" sz="1000" i="1" dirty="0"/>
              <a:t>20 - 21 апреля 2018 года на факультете политологии Санкт-Петербургского государственного университета состоится IX международная молодежная конференция «Образ будущего: 2030». </a:t>
            </a:r>
          </a:p>
          <a:p>
            <a:pPr algn="just"/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19722"/>
            <a:ext cx="13735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5486"/>
            <a:ext cx="13287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57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995686"/>
            <a:ext cx="3816423" cy="1453604"/>
          </a:xfrm>
        </p:spPr>
        <p:txBody>
          <a:bodyPr/>
          <a:lstStyle/>
          <a:p>
            <a:pPr algn="ctr"/>
            <a:r>
              <a:rPr lang="ru-RU" sz="3600" dirty="0"/>
              <a:t> </a:t>
            </a:r>
            <a:r>
              <a:rPr lang="ru-RU" sz="2400" dirty="0"/>
              <a:t>ОБРАЗОВАТЕЛЬНАЯ ПРОГРАММА «ПОЛИТОЛОГИЯ»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9863"/>
            <a:ext cx="3345631" cy="432048"/>
          </a:xfrm>
        </p:spPr>
        <p:txBody>
          <a:bodyPr/>
          <a:lstStyle/>
          <a:p>
            <a:r>
              <a:rPr lang="ru-RU" dirty="0"/>
              <a:t>Политология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err="1"/>
              <a:t>Бакалавриат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795886"/>
            <a:ext cx="595266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профили                                                                          НЕ  предусмотрены</a:t>
            </a:r>
          </a:p>
          <a:p>
            <a:r>
              <a:rPr lang="ru-RU" sz="1200" dirty="0"/>
              <a:t>Форма(ы) обучения:                                                                      очная</a:t>
            </a:r>
          </a:p>
          <a:p>
            <a:r>
              <a:rPr lang="ru-RU" sz="1200" dirty="0"/>
              <a:t>Язык(и) обучения:                                                                         русский, </a:t>
            </a:r>
          </a:p>
          <a:p>
            <a:r>
              <a:rPr lang="ru-RU" sz="1200" dirty="0"/>
              <a:t>                                                                                                         английский</a:t>
            </a:r>
          </a:p>
          <a:p>
            <a:r>
              <a:rPr lang="ru-RU" sz="1200" dirty="0"/>
              <a:t>Срок(и) обучения:                                                                         4 года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5" y="267494"/>
            <a:ext cx="4373216" cy="32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71" y="2715766"/>
            <a:ext cx="1230891" cy="12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4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4680520" cy="9256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Высокие требования  стандарта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Образовательная программа реализуется в соответствии с образовательным стандартом Санкт-Петербургского государственного университета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795886"/>
            <a:ext cx="56166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«ПОЛИТОЛОГИЯ»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456"/>
            <a:ext cx="1280170" cy="122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580" y="17626"/>
            <a:ext cx="179005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64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5979"/>
            <a:ext cx="4608512" cy="92561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ЦЕЛЬ ОБРАЗОВАТЕЛЬНОЙ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557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/>
              <a:t>подготовка высококвалифицированных, конкурентоспособных кадров, обладающих высоким уровнем гражданственности для профессиональной  деятельности 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органах государственной и муниципальной власти и управления,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аппаратах политических партий и общественно-политических объединений,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органах местного самоуправления,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бизнес - структурах,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международных организациях,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средствах массовой информации,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академических и научно-исследовательских организациях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371950"/>
            <a:ext cx="52565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ПОЛИТОЛОГИЯ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470"/>
            <a:ext cx="1192674" cy="119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69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544616" cy="7095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 ДАЕТ БАКАЛАВРИАТ «ПОЛИТОЛОГИЯ</a:t>
            </a:r>
            <a:r>
              <a:rPr lang="ru-RU" dirty="0"/>
              <a:t>» 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939902"/>
            <a:ext cx="56166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«ПОЛИТОЛОГИЯ»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7"/>
            <a:ext cx="8229600" cy="2808312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Основная образовательная программа «Политология»  отражает современный уровень ведущих мировых политологических школ.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Она осуществляется на основе высших достижений политической науки, учебно-информационных ресурсов Санкт-Петербургского государственного университета.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Высокое качество выпускников достигается инновационным характером образовательного процесса, использованием современных технологий обучения.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Формирование общекультурных и профессиональных компетенций обеспечивается изучением фундаментальных и профессионально ориентированных политологических дисциплин.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 Большой выбор вариативных дисциплин позволяет обучающимся самостоятельно определять приоритетность приобретаемых компетенций, необходимых для будущих сфер профессиональной деятельности: организационно-управленческой, научно- информационной, информационно-справочной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Квалификация, присваиваемая выпускникам -        Бакалавр политологии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600"/>
            <a:ext cx="939954" cy="9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1790"/>
            <a:ext cx="1303027" cy="8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8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05979"/>
            <a:ext cx="4896544" cy="92561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ЧТО  ДАЕТ БАКАЛАВРИАТ «ПОЛИТОЛОГИЯ</a:t>
            </a:r>
            <a:r>
              <a:rPr lang="ru-RU" dirty="0"/>
              <a:t>» 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939902"/>
            <a:ext cx="56166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«ПОЛИТОЛОГИЯ»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3478"/>
            <a:ext cx="1256928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9662"/>
            <a:ext cx="8219256" cy="2160240"/>
          </a:xfrm>
        </p:spPr>
        <p:txBody>
          <a:bodyPr>
            <a:normAutofit fontScale="4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базовыми и специальными знаниями и навыками теоретического и прикладного характера в области политических наук;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общенаучной и политологической терминологией, умением работать с оригинальными научными текстами и содержащимися в них смысловыми конструкциями;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навыками осуществления эффективной коммуникации в профессиональной среде, способностью грамотно излагать мысли в устной и письменной речи;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порождению инновационных идей, выдвижению самостоятельных гипотез;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давать характеристику и оценку отдельным политическим событиям и процессам, способность к критическому анализу, обобщению и систематизации информации, к постановке целей профессиональной деятельности и выбору оптимальных путей и методов их достижения;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9582"/>
            <a:ext cx="71287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Перечень профессиональных компетенций, формирующих академическую составляющую результатов освоения</a:t>
            </a:r>
          </a:p>
        </p:txBody>
      </p:sp>
    </p:spTree>
    <p:extLst>
      <p:ext uri="{BB962C8B-B14F-4D97-AF65-F5344CB8AC3E}">
        <p14:creationId xmlns:p14="http://schemas.microsoft.com/office/powerpoint/2010/main" val="378205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472608" cy="5655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 ДАЕТ БАКАЛАВРИАТ «ПОЛИТОЛОГИЯ</a:t>
            </a:r>
            <a:r>
              <a:rPr lang="ru-RU" dirty="0"/>
              <a:t>» 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939902"/>
            <a:ext cx="56166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«ПОЛИТОЛОГИЯ»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3478"/>
            <a:ext cx="1256928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1287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Перечень профессиональных компетенций, формирующих практическую составляющую результатов освоения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380406"/>
            <a:ext cx="8291264" cy="270351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dirty="0"/>
              <a:t>способность рационально организовывать и планировать свою деятельность;</a:t>
            </a:r>
          </a:p>
          <a:p>
            <a:r>
              <a:rPr lang="ru-RU" dirty="0"/>
              <a:t>способность применять знания в области политических наук в научно-информационной, педагогической, информационно-справочной, организационно-управленческой и проектной деятельности;</a:t>
            </a:r>
          </a:p>
          <a:p>
            <a:r>
              <a:rPr lang="ru-RU" dirty="0"/>
              <a:t>способность решать стандартные задачи профессиональной деятельности;</a:t>
            </a:r>
          </a:p>
          <a:p>
            <a:r>
              <a:rPr lang="ru-RU" dirty="0"/>
              <a:t>способность участвовать в организации управленческих процессов способность к участию в проведении политических и избирательных кампаний;</a:t>
            </a:r>
          </a:p>
          <a:p>
            <a:r>
              <a:rPr lang="ru-RU" dirty="0"/>
              <a:t>способность к ведению деловой переписки;</a:t>
            </a:r>
          </a:p>
          <a:p>
            <a:r>
              <a:rPr lang="ru-RU" dirty="0"/>
              <a:t>владение навыками научных исследований политических процессов и отношений, методами сбора и обработки данных;</a:t>
            </a:r>
          </a:p>
          <a:p>
            <a:r>
              <a:rPr lang="ru-RU" dirty="0"/>
              <a:t>владение навыками участия в исследовательском процессе;</a:t>
            </a:r>
          </a:p>
          <a:p>
            <a:r>
              <a:rPr lang="ru-RU" dirty="0"/>
              <a:t> владение методиками социологического, политологического и политико-психологического анализа, подготовки справочного материала для аналитических разработок, </a:t>
            </a:r>
          </a:p>
          <a:p>
            <a:r>
              <a:rPr lang="ru-RU" dirty="0"/>
              <a:t>способность к планированию, организации и реализации политических проектов и (или) участию в них;</a:t>
            </a:r>
          </a:p>
          <a:p>
            <a:r>
              <a:rPr lang="ru-RU" dirty="0"/>
              <a:t>владение знаниями о коммуникативных процессах, каналах массовой коммуникации, средствах массовой информации, особенностях их функционирования в современном мире;</a:t>
            </a:r>
          </a:p>
          <a:p>
            <a:r>
              <a:rPr lang="ru-RU" dirty="0"/>
              <a:t> способность участвовать в информационно-коммуникационных процессах разного уровня, в проведении информационных кампаний.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44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Наши 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Программа «Политология»-это не только теоретические курсы! Это и прикладные дисциплины.</a:t>
            </a:r>
          </a:p>
          <a:p>
            <a:pPr algn="just"/>
            <a:r>
              <a:rPr lang="ru-RU" dirty="0"/>
              <a:t>Изучение тенденций развития современной российской политики, механизмов политических практик и этнополитических процессов, освоение политических технологий в управленческом процессе, обучение ориентации в таких вопросах, как сети в политике и взаимодействие государства и бизнеса</a:t>
            </a:r>
          </a:p>
          <a:p>
            <a:pPr algn="just"/>
            <a:r>
              <a:rPr lang="ru-RU" dirty="0"/>
              <a:t>Проведение эмпирических политологических исследований с использованием статистических пакетов SPSS и </a:t>
            </a:r>
            <a:r>
              <a:rPr lang="ru-RU" dirty="0" err="1"/>
              <a:t>Statistica</a:t>
            </a:r>
            <a:endParaRPr lang="ru-RU" dirty="0"/>
          </a:p>
          <a:p>
            <a:r>
              <a:rPr lang="ru-RU" dirty="0"/>
              <a:t>Высокая конкурентоспособность выпускников на рынке труда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470"/>
            <a:ext cx="1111697" cy="11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9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184576" cy="637579"/>
          </a:xfrm>
        </p:spPr>
        <p:txBody>
          <a:bodyPr>
            <a:noAutofit/>
          </a:bodyPr>
          <a:lstStyle/>
          <a:p>
            <a:pPr algn="ctr"/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(сферы) профессиональной деятельности выпускников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288032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          </a:t>
            </a:r>
            <a:r>
              <a:rPr lang="ru-RU" i="1" dirty="0">
                <a:solidFill>
                  <a:schemeClr val="tx1"/>
                </a:solidFill>
              </a:rPr>
              <a:t>Административно-управленческая и офисная деятельность</a:t>
            </a:r>
            <a:r>
              <a:rPr lang="ru-RU" dirty="0">
                <a:solidFill>
                  <a:schemeClr val="tx1"/>
                </a:solidFill>
              </a:rPr>
              <a:t> в сферах: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администрирования взаимоотношений между органами государственной власти, организаций сферы бизнеса и общественных организаций;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политико-управленческой деятельности в политических партиях, международных организациях, общественных институтах, субъектах экономической и образовательной деятельности; организационного и документационного обеспечения управления организацией;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 экспертно-аналитической и консультационной деятельности;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взаимодействия органов государственной власти и управления, негосударственных и международных организаций);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</a:rPr>
              <a:t>Средства массовой информации, издательство и полиграфия</a:t>
            </a:r>
            <a:r>
              <a:rPr lang="ru-RU" dirty="0">
                <a:solidFill>
                  <a:schemeClr val="tx1"/>
                </a:solidFill>
              </a:rPr>
              <a:t> в сфере: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публицистической деятельности, связанной с освещением проблематики внутриполитической и внешнеполитической направленности в средствах массовой информации, периодических изданиях, а также в общественно-политической, научно-популярной и художественной лите</a:t>
            </a:r>
            <a:r>
              <a:rPr lang="ru-RU" dirty="0"/>
              <a:t>ратуре)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4410" y="4011910"/>
            <a:ext cx="5040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Образовательная программа ПОЛИТОЛОГИЯ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470"/>
            <a:ext cx="968896" cy="96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98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1314</Words>
  <Application>Microsoft Office PowerPoint</Application>
  <PresentationFormat>Экран (16:9)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ОБРАЗОВАТЕЛЬНАЯ ПРОГРАММА «ПОЛИТОЛОГИЯ»</vt:lpstr>
      <vt:lpstr>Высокие требования  стандарта</vt:lpstr>
      <vt:lpstr>ЦЕЛЬ ОБРАЗОВАТЕЛЬНОЙ ПРОГРАММЫ</vt:lpstr>
      <vt:lpstr>ЧТО  ДАЕТ БАКАЛАВРИАТ «ПОЛИТОЛОГИЯ» ? </vt:lpstr>
      <vt:lpstr>ЧТО  ДАЕТ БАКАЛАВРИАТ «ПОЛИТОЛОГИЯ» ? </vt:lpstr>
      <vt:lpstr>ЧТО  ДАЕТ БАКАЛАВРИАТ «ПОЛИТОЛОГИЯ» ? </vt:lpstr>
      <vt:lpstr>Наши преимущества</vt:lpstr>
      <vt:lpstr>   Области (сферы) профессиональной деятельности выпускников   </vt:lpstr>
      <vt:lpstr>Виды профессиональной деятельности выпускников </vt:lpstr>
      <vt:lpstr>Презентация PowerPoint</vt:lpstr>
      <vt:lpstr>КОЛИЧЕСТВО МЕСТ</vt:lpstr>
      <vt:lpstr>Преподаватели факультета</vt:lpstr>
      <vt:lpstr>Основные дисциплины программы</vt:lpstr>
      <vt:lpstr>МЕСТА ПРОХОЖДЕНИЯ ПРАКТИКИ</vt:lpstr>
      <vt:lpstr> Студенческое научное общество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Баранова Ольга Владимировна</dc:creator>
  <cp:lastModifiedBy>Leonid Smorgunov</cp:lastModifiedBy>
  <cp:revision>34</cp:revision>
  <dcterms:created xsi:type="dcterms:W3CDTF">2017-07-21T15:35:31Z</dcterms:created>
  <dcterms:modified xsi:type="dcterms:W3CDTF">2018-04-25T13:06:15Z</dcterms:modified>
</cp:coreProperties>
</file>