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66B0-6D73-47B1-84AE-30B67E918E4F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CF62-35C0-4898-80B5-E9C4311294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Магистерская программа «Связи с органами государственной власти»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Открыта в 2012/13 </a:t>
            </a:r>
            <a:r>
              <a:rPr lang="ru-RU" dirty="0" err="1">
                <a:solidFill>
                  <a:schemeClr val="tx1"/>
                </a:solidFill>
              </a:rPr>
              <a:t>уч</a:t>
            </a:r>
            <a:r>
              <a:rPr lang="ru-RU" dirty="0">
                <a:solidFill>
                  <a:schemeClr val="tx1"/>
                </a:solidFill>
              </a:rPr>
              <a:t>. г.</a:t>
            </a:r>
          </a:p>
          <a:p>
            <a:r>
              <a:rPr lang="ru-RU" dirty="0">
                <a:solidFill>
                  <a:schemeClr val="tx1"/>
                </a:solidFill>
              </a:rPr>
              <a:t>Состоялось 3 выпуска (18 человек)</a:t>
            </a:r>
          </a:p>
        </p:txBody>
      </p:sp>
      <p:pic>
        <p:nvPicPr>
          <p:cNvPr id="20482" name="Picture 2" descr="http://www.fa.ru/org/faculty/gufk/PublishingImages/News/2017/04/1415114897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0648"/>
            <a:ext cx="3487382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Миссия и цели программы</a:t>
            </a:r>
            <a:br>
              <a:rPr lang="ru-RU" dirty="0"/>
            </a:br>
            <a:r>
              <a:rPr lang="ru-RU" dirty="0"/>
              <a:t>(открыта в 2012/13 </a:t>
            </a:r>
            <a:r>
              <a:rPr lang="ru-RU" dirty="0" err="1"/>
              <a:t>уч</a:t>
            </a:r>
            <a:r>
              <a:rPr lang="ru-RU" dirty="0"/>
              <a:t>. г.)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Миссия: Подготовка специалистов для эффективного обеспечения взаимодействия организации с государственными и муниципальными органами и некоммерческими организациями и представления в них интересов организации.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err="1"/>
              <a:t>Профзадачи</a:t>
            </a:r>
            <a:r>
              <a:rPr lang="ru-RU" sz="2400" b="1" dirty="0"/>
              <a:t>:</a:t>
            </a:r>
          </a:p>
          <a:p>
            <a:r>
              <a:rPr lang="ru-RU" sz="1400" b="1" i="1" dirty="0"/>
              <a:t>Экспертное и аналитическое обеспечение</a:t>
            </a:r>
            <a:r>
              <a:rPr lang="ru-RU" sz="1400" dirty="0"/>
              <a:t>, подготовка коммуникативного взаимодействия (внешних связей) организации с государственными и муниципальными органами, некоммерческими организациями, обеспечение представления интересов организации</a:t>
            </a:r>
          </a:p>
          <a:p>
            <a:r>
              <a:rPr lang="ru-RU" sz="1400" b="1" i="1" dirty="0"/>
              <a:t>Коммуникационное обеспечение </a:t>
            </a:r>
            <a:r>
              <a:rPr lang="ru-RU" sz="1400" dirty="0"/>
              <a:t>взаимодействия </a:t>
            </a:r>
            <a:r>
              <a:rPr lang="en-US" sz="1400" dirty="0"/>
              <a:t>c</a:t>
            </a:r>
            <a:r>
              <a:rPr lang="ru-RU" sz="1400" dirty="0"/>
              <a:t> государственными и муниципальными органами, некоммерческими организациями, представления интересов организации</a:t>
            </a:r>
          </a:p>
          <a:p>
            <a:r>
              <a:rPr lang="ru-RU" sz="1400" b="1" i="1" dirty="0"/>
              <a:t>Управленческое обеспечение </a:t>
            </a:r>
            <a:r>
              <a:rPr lang="ru-RU" sz="1400" dirty="0"/>
              <a:t>взаимодействия с государственными и муниципальными органами, некоммерческими организациями, представления интересов организации</a:t>
            </a:r>
            <a:endParaRPr lang="ru-RU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курсы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/>
              <a:t>Государственная служба и </a:t>
            </a:r>
            <a:r>
              <a:rPr lang="ru-RU" sz="1800" dirty="0" err="1"/>
              <a:t>внутриправительственные</a:t>
            </a:r>
            <a:r>
              <a:rPr lang="ru-RU" sz="1800" dirty="0"/>
              <a:t> отношения</a:t>
            </a:r>
          </a:p>
          <a:p>
            <a:r>
              <a:rPr lang="ru-RU" sz="1800" dirty="0"/>
              <a:t>Разрешение конфликтов в </a:t>
            </a:r>
            <a:r>
              <a:rPr lang="en-US" sz="1800" dirty="0"/>
              <a:t>GR-</a:t>
            </a:r>
            <a:r>
              <a:rPr lang="ru-RU" sz="1800" dirty="0"/>
              <a:t>деятельности </a:t>
            </a:r>
          </a:p>
          <a:p>
            <a:r>
              <a:rPr lang="ru-RU" sz="1800" dirty="0"/>
              <a:t>Проектный менеджмент в политике </a:t>
            </a:r>
          </a:p>
          <a:p>
            <a:r>
              <a:rPr lang="ru-RU" sz="1800" dirty="0"/>
              <a:t>GR в системе менеджмента организации </a:t>
            </a:r>
          </a:p>
          <a:p>
            <a:r>
              <a:rPr lang="ru-RU" sz="1800" dirty="0"/>
              <a:t> </a:t>
            </a:r>
            <a:r>
              <a:rPr lang="en-US" sz="1800" dirty="0"/>
              <a:t>GR –</a:t>
            </a:r>
            <a:r>
              <a:rPr lang="ru-RU" sz="1800" dirty="0"/>
              <a:t> анализ политико-управленческих систем </a:t>
            </a:r>
          </a:p>
          <a:p>
            <a:r>
              <a:rPr lang="ru-RU" sz="1800" dirty="0"/>
              <a:t>Система </a:t>
            </a:r>
            <a:r>
              <a:rPr lang="ru-RU" sz="1800" dirty="0" err="1"/>
              <a:t>частно-государственного</a:t>
            </a:r>
            <a:r>
              <a:rPr lang="ru-RU" sz="1800" dirty="0"/>
              <a:t> партнерства в России </a:t>
            </a:r>
          </a:p>
          <a:p>
            <a:r>
              <a:rPr lang="ru-RU" sz="1800" dirty="0"/>
              <a:t>Региональная и городская политика</a:t>
            </a:r>
          </a:p>
          <a:p>
            <a:r>
              <a:rPr lang="ru-RU" sz="1800" dirty="0"/>
              <a:t>Лоббизм как специальная технология GR </a:t>
            </a:r>
          </a:p>
          <a:p>
            <a:r>
              <a:rPr lang="ru-RU" sz="1800" dirty="0"/>
              <a:t> Государственные  решения и способы влияния на процесс выработки государственных решений</a:t>
            </a:r>
          </a:p>
          <a:p>
            <a:r>
              <a:rPr lang="ru-RU" sz="1800" dirty="0"/>
              <a:t>Этика и стратегия коммуникаций в GR-деятельности </a:t>
            </a:r>
          </a:p>
          <a:p>
            <a:r>
              <a:rPr lang="ru-RU" sz="1800" dirty="0"/>
              <a:t>Структура, функции и стратегии GR в компаниях и организациях </a:t>
            </a:r>
          </a:p>
          <a:p>
            <a:r>
              <a:rPr lang="ru-RU" sz="1800" dirty="0"/>
              <a:t>Правовые аспекты </a:t>
            </a:r>
            <a:r>
              <a:rPr lang="en-US" sz="1800" dirty="0"/>
              <a:t>GR-</a:t>
            </a:r>
            <a:r>
              <a:rPr lang="ru-RU" sz="1800" dirty="0"/>
              <a:t>деятельности </a:t>
            </a:r>
          </a:p>
          <a:p>
            <a:r>
              <a:rPr lang="ru-RU" sz="1800" dirty="0"/>
              <a:t>Организация политических кампаний и </a:t>
            </a:r>
            <a:r>
              <a:rPr lang="en-US" sz="1800" dirty="0"/>
              <a:t>GR</a:t>
            </a:r>
            <a:r>
              <a:rPr lang="ru-RU" sz="1800" dirty="0"/>
              <a:t> – консультирование</a:t>
            </a:r>
          </a:p>
          <a:p>
            <a:r>
              <a:rPr lang="ru-RU" sz="1800" dirty="0"/>
              <a:t>Мобилизация для политических действий 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Производственная (</a:t>
            </a:r>
            <a:r>
              <a:rPr lang="ru-RU" b="1" dirty="0"/>
              <a:t>педагогическая</a:t>
            </a:r>
            <a:r>
              <a:rPr lang="ru-RU" dirty="0"/>
              <a:t>) практика (3 семестр)</a:t>
            </a:r>
          </a:p>
          <a:p>
            <a:r>
              <a:rPr lang="ru-RU" dirty="0"/>
              <a:t>Профессиональная (</a:t>
            </a:r>
            <a:r>
              <a:rPr lang="ru-RU" b="1" dirty="0"/>
              <a:t>производственная</a:t>
            </a:r>
            <a:r>
              <a:rPr lang="ru-RU" dirty="0"/>
              <a:t>) практика (4 </a:t>
            </a:r>
            <a:r>
              <a:rPr lang="ru-RU" dirty="0" err="1"/>
              <a:t>семесстр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/>
              <a:t>Места проведения практики: в соответствии с темой ВКР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ВКР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Сотрудничество бизнеса и государства в публичной политике (на примере политики жилищного строительства в Санкт-Петербурге»</a:t>
            </a:r>
          </a:p>
          <a:p>
            <a:r>
              <a:rPr lang="ru-RU" dirty="0"/>
              <a:t>Роль информационно-аналитических служб в обеспечении открытости органов государственной власти: на примере Комитета по промышленной политике и инвестициям в </a:t>
            </a:r>
            <a:r>
              <a:rPr lang="ru-RU" dirty="0" err="1"/>
              <a:t>Санкт-петербурге</a:t>
            </a:r>
            <a:r>
              <a:rPr lang="ru-RU" dirty="0"/>
              <a:t>»</a:t>
            </a:r>
          </a:p>
          <a:p>
            <a:r>
              <a:rPr lang="ru-RU" dirty="0"/>
              <a:t>Потенциал </a:t>
            </a:r>
            <a:r>
              <a:rPr lang="ru-RU" dirty="0" err="1"/>
              <a:t>краудфандинга</a:t>
            </a:r>
            <a:r>
              <a:rPr lang="ru-RU" dirty="0"/>
              <a:t> для механизма муниципальной политики в России»</a:t>
            </a:r>
          </a:p>
          <a:p>
            <a:r>
              <a:rPr lang="ru-RU" dirty="0"/>
              <a:t>Взаимодействие государства и бизнеса в реализации программы «Цифровая экономика РФ»</a:t>
            </a:r>
          </a:p>
          <a:p>
            <a:r>
              <a:rPr lang="ru-RU" dirty="0"/>
              <a:t>Влияние межсекторного сотрудничества на формирование корпоративной социальной ответственности: на примере проекта «Открытый город»</a:t>
            </a:r>
          </a:p>
          <a:p>
            <a:r>
              <a:rPr lang="ru-RU" dirty="0"/>
              <a:t>Стратегия внедрения инициативного «бюджета для граждан»: опыт Санкт-Петербурга</a:t>
            </a:r>
          </a:p>
          <a:p>
            <a:r>
              <a:rPr lang="ru-RU" dirty="0"/>
              <a:t>Политика государственного регулирования и </a:t>
            </a:r>
            <a:r>
              <a:rPr lang="en-US" dirty="0"/>
              <a:t>GR-</a:t>
            </a:r>
            <a:r>
              <a:rPr lang="ru-RU" dirty="0"/>
              <a:t>стратегии компаний в музыкальной отрасли в России»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ВКР и научные проекты, гранты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"Государство и формирование социально-ответственного бизнеса: сравнительный анализ стран БРИКС" (Натальи Смирновой )</a:t>
            </a:r>
          </a:p>
          <a:p>
            <a:r>
              <a:rPr lang="ru-RU" dirty="0"/>
              <a:t>"Особенности GR деятельности в странах БРИКС" (Алексей Соколов) </a:t>
            </a:r>
          </a:p>
        </p:txBody>
      </p:sp>
      <p:pic>
        <p:nvPicPr>
          <p:cNvPr id="5" name="Содержимое 4" descr="13350332_1034730296595444_6328940768486376436_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3933056"/>
            <a:ext cx="2691155" cy="2010482"/>
          </a:xfrm>
        </p:spPr>
      </p:pic>
      <p:pic>
        <p:nvPicPr>
          <p:cNvPr id="6" name="Рисунок 5" descr="11406956_850680871667055_4887890535763440305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484784"/>
            <a:ext cx="3419872" cy="19236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Обеспечение занятий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1800" b="1" dirty="0"/>
              <a:t>Преподаватели</a:t>
            </a:r>
            <a:r>
              <a:rPr lang="ru-RU" sz="1800" i="1" dirty="0"/>
              <a:t>:  4 доктора наук, профессора,  8 кандидатов наук, доцентов, 1 кандидат наук, ассистент; участвуют три кафедры.</a:t>
            </a:r>
          </a:p>
          <a:p>
            <a:pPr>
              <a:buNone/>
            </a:pPr>
            <a:r>
              <a:rPr lang="ru-RU" sz="1800" b="1" dirty="0"/>
              <a:t>Учебные программы</a:t>
            </a:r>
            <a:r>
              <a:rPr lang="ru-RU" sz="1800" i="1" dirty="0"/>
              <a:t>: по всем курсам.</a:t>
            </a:r>
          </a:p>
          <a:p>
            <a:pPr>
              <a:buNone/>
            </a:pPr>
            <a:r>
              <a:rPr lang="ru-RU" sz="1800" b="1" dirty="0"/>
              <a:t>Учебники и книги:</a:t>
            </a:r>
          </a:p>
          <a:p>
            <a:r>
              <a:rPr lang="ru-RU" sz="1800" i="1" dirty="0"/>
              <a:t>GR - связи с государством. Теория, практика и технологии взаимодействия бизнеса, гражданского общества с государством</a:t>
            </a:r>
            <a:r>
              <a:rPr lang="ru-RU" sz="1800" dirty="0"/>
              <a:t>. Учебное пособие / Под ред. </a:t>
            </a:r>
            <a:r>
              <a:rPr lang="ru-RU" sz="1800" dirty="0" err="1"/>
              <a:t>Сморгунова</a:t>
            </a:r>
            <a:r>
              <a:rPr lang="ru-RU" sz="1800" dirty="0"/>
              <a:t> Л.В., Тимофеевой Л.Н. М.: РОССПЭН, 2012. 408 с. (Учебное пособие "GR-связи с государством" получило диплом 1 степени в конкурсе РАПН 2012 г. и диплом в номинации "Лучшая работа по теории PR" в международном конкурсе PROBA-IPRA GWA 2012)</a:t>
            </a:r>
          </a:p>
          <a:p>
            <a:r>
              <a:rPr lang="ru-RU" sz="1800" i="1" dirty="0"/>
              <a:t>Сетевой анализ публичной политики</a:t>
            </a:r>
            <a:r>
              <a:rPr lang="ru-RU" sz="1800" dirty="0"/>
              <a:t>. Учебник / Под ред. </a:t>
            </a:r>
            <a:r>
              <a:rPr lang="ru-RU" sz="1800" dirty="0" err="1"/>
              <a:t>Сморгунова</a:t>
            </a:r>
            <a:r>
              <a:rPr lang="ru-RU" sz="1800" dirty="0"/>
              <a:t> Л.В. М.: </a:t>
            </a:r>
            <a:r>
              <a:rPr lang="ru-RU" sz="1800" dirty="0" err="1"/>
              <a:t>РГ-Пресс</a:t>
            </a:r>
            <a:r>
              <a:rPr lang="ru-RU" sz="1800" dirty="0"/>
              <a:t>, 2013. 320 с.</a:t>
            </a:r>
          </a:p>
          <a:p>
            <a:r>
              <a:rPr lang="ru-RU" sz="1800" dirty="0"/>
              <a:t>Кулакова Т.А. </a:t>
            </a:r>
            <a:r>
              <a:rPr lang="ru-RU" sz="1800" i="1" dirty="0"/>
              <a:t>Политика изменений: административные реформы и взаимодействие государства и общества</a:t>
            </a:r>
            <a:r>
              <a:rPr lang="ru-RU" sz="1800" dirty="0"/>
              <a:t>. СПб.: Изд. </a:t>
            </a:r>
            <a:r>
              <a:rPr lang="ru-RU" sz="1800" dirty="0" err="1"/>
              <a:t>С.-Петерб</a:t>
            </a:r>
            <a:r>
              <a:rPr lang="ru-RU" sz="1800" dirty="0"/>
              <a:t>. ун-та, 2011.</a:t>
            </a:r>
          </a:p>
          <a:p>
            <a:r>
              <a:rPr lang="ru-RU" sz="1800" dirty="0"/>
              <a:t>Сотрудничество в системе публичной политики и управления / Под ред. </a:t>
            </a:r>
            <a:r>
              <a:rPr lang="ru-RU" sz="1800" dirty="0" err="1"/>
              <a:t>Сморгунова</a:t>
            </a:r>
            <a:r>
              <a:rPr lang="ru-RU" sz="1800" dirty="0"/>
              <a:t> Л.В. СПб: Изд. </a:t>
            </a:r>
            <a:r>
              <a:rPr lang="ru-RU" sz="1800" dirty="0" err="1"/>
              <a:t>С.-Петерб</a:t>
            </a:r>
            <a:r>
              <a:rPr lang="ru-RU" sz="1800" dirty="0"/>
              <a:t>. ун-та, 2018</a:t>
            </a:r>
          </a:p>
        </p:txBody>
      </p:sp>
      <p:pic>
        <p:nvPicPr>
          <p:cNvPr id="5" name="Содержимое 4" descr="1030681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158227"/>
            <a:ext cx="1656184" cy="2558805"/>
          </a:xfrm>
        </p:spPr>
      </p:pic>
      <p:pic>
        <p:nvPicPr>
          <p:cNvPr id="6" name="Рисунок 5" descr="3989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124744"/>
            <a:ext cx="1656184" cy="2309420"/>
          </a:xfrm>
          <a:prstGeom prst="rect">
            <a:avLst/>
          </a:prstGeom>
        </p:spPr>
      </p:pic>
      <p:pic>
        <p:nvPicPr>
          <p:cNvPr id="7" name="Рисунок 6" descr="im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3789040"/>
            <a:ext cx="1905000" cy="2886075"/>
          </a:xfrm>
          <a:prstGeom prst="rect">
            <a:avLst/>
          </a:prstGeom>
        </p:spPr>
      </p:pic>
      <p:pic>
        <p:nvPicPr>
          <p:cNvPr id="8" name="Рисунок 7" descr="9785998801563-150x2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4005064"/>
            <a:ext cx="1794495" cy="26319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Взаимодействие с работодателем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Практика, ГАК</a:t>
            </a:r>
          </a:p>
          <a:p>
            <a:r>
              <a:rPr lang="ru-RU" dirty="0"/>
              <a:t>Согласование тем (Совет муниципальных образований Санкт-Петербурга; Центр общественных инициатив Ленинградской области; Международный конгресс </a:t>
            </a:r>
            <a:br>
              <a:rPr lang="ru-RU" dirty="0"/>
            </a:br>
            <a:r>
              <a:rPr lang="ru-RU" dirty="0"/>
              <a:t>промышленников и предпринимателей (МКПП, Москва); Центр «Стратегия»)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Встречи со специалистами и работодателями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26 февраля 2018 г. прошел турнир по решению GR-кейсов. В Малом зале прошла презентация кейса "Продвижение услуг российской компании на турецком рынке морских инженерных изысканий и подводно-технических работ". Презентацию провел Сергей </a:t>
            </a:r>
            <a:r>
              <a:rPr lang="ru-RU" dirty="0" err="1"/>
              <a:t>Манжосов</a:t>
            </a:r>
            <a:r>
              <a:rPr lang="ru-RU" dirty="0"/>
              <a:t>, представитель компании </a:t>
            </a:r>
            <a:r>
              <a:rPr lang="ru-RU" dirty="0" err="1"/>
              <a:t>Subsea</a:t>
            </a:r>
            <a:r>
              <a:rPr lang="ru-RU" dirty="0"/>
              <a:t> </a:t>
            </a:r>
            <a:r>
              <a:rPr lang="ru-RU" dirty="0" err="1"/>
              <a:t>Survey</a:t>
            </a:r>
            <a:r>
              <a:rPr lang="ru-RU" dirty="0"/>
              <a:t> </a:t>
            </a:r>
            <a:r>
              <a:rPr lang="ru-RU" dirty="0" err="1"/>
              <a:t>Solutions</a:t>
            </a:r>
            <a:endParaRPr lang="ru-RU" dirty="0"/>
          </a:p>
        </p:txBody>
      </p:sp>
      <p:pic>
        <p:nvPicPr>
          <p:cNvPr id="6" name="Содержимое 5" descr="28278962_1652923051442829_4203949788239328351_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608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 Магистерская программа «Связи с органами государственной власти»</vt:lpstr>
      <vt:lpstr>Миссия и цели программы (открыта в 2012/13 уч. г.)</vt:lpstr>
      <vt:lpstr>Основные курсы</vt:lpstr>
      <vt:lpstr>Практика</vt:lpstr>
      <vt:lpstr>ВКР</vt:lpstr>
      <vt:lpstr>ВКР и научные проекты, гранты </vt:lpstr>
      <vt:lpstr>Обеспечение занятий</vt:lpstr>
      <vt:lpstr>Взаимодействие с работодателем</vt:lpstr>
      <vt:lpstr>Встречи со специалистами и работодателями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«Связи с органами государственной власти»</dc:title>
  <dc:creator>st003390</dc:creator>
  <cp:lastModifiedBy>Leonid Smorgunov</cp:lastModifiedBy>
  <cp:revision>14</cp:revision>
  <dcterms:created xsi:type="dcterms:W3CDTF">2018-04-12T10:21:15Z</dcterms:created>
  <dcterms:modified xsi:type="dcterms:W3CDTF">2018-04-25T13:10:29Z</dcterms:modified>
</cp:coreProperties>
</file>